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69"/>
  </p:notesMasterIdLst>
  <p:sldIdLst>
    <p:sldId id="441" r:id="rId2"/>
    <p:sldId id="442" r:id="rId3"/>
    <p:sldId id="256" r:id="rId4"/>
    <p:sldId id="351" r:id="rId5"/>
    <p:sldId id="358" r:id="rId6"/>
    <p:sldId id="353" r:id="rId7"/>
    <p:sldId id="355" r:id="rId8"/>
    <p:sldId id="356" r:id="rId9"/>
    <p:sldId id="360" r:id="rId10"/>
    <p:sldId id="361" r:id="rId11"/>
    <p:sldId id="362" r:id="rId12"/>
    <p:sldId id="363" r:id="rId13"/>
    <p:sldId id="368" r:id="rId14"/>
    <p:sldId id="372" r:id="rId15"/>
    <p:sldId id="380" r:id="rId16"/>
    <p:sldId id="377" r:id="rId17"/>
    <p:sldId id="378" r:id="rId18"/>
    <p:sldId id="381" r:id="rId19"/>
    <p:sldId id="382" r:id="rId20"/>
    <p:sldId id="384" r:id="rId21"/>
    <p:sldId id="385" r:id="rId22"/>
    <p:sldId id="387" r:id="rId23"/>
    <p:sldId id="390" r:id="rId24"/>
    <p:sldId id="391" r:id="rId25"/>
    <p:sldId id="399" r:id="rId26"/>
    <p:sldId id="392" r:id="rId27"/>
    <p:sldId id="397" r:id="rId28"/>
    <p:sldId id="398" r:id="rId29"/>
    <p:sldId id="393" r:id="rId30"/>
    <p:sldId id="395" r:id="rId31"/>
    <p:sldId id="396" r:id="rId32"/>
    <p:sldId id="400" r:id="rId33"/>
    <p:sldId id="401" r:id="rId34"/>
    <p:sldId id="403" r:id="rId35"/>
    <p:sldId id="404" r:id="rId36"/>
    <p:sldId id="402" r:id="rId37"/>
    <p:sldId id="405" r:id="rId38"/>
    <p:sldId id="406" r:id="rId39"/>
    <p:sldId id="407" r:id="rId40"/>
    <p:sldId id="408" r:id="rId41"/>
    <p:sldId id="409" r:id="rId42"/>
    <p:sldId id="410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6" r:id="rId53"/>
    <p:sldId id="427" r:id="rId54"/>
    <p:sldId id="428" r:id="rId55"/>
    <p:sldId id="429" r:id="rId56"/>
    <p:sldId id="332" r:id="rId57"/>
    <p:sldId id="430" r:id="rId58"/>
    <p:sldId id="431" r:id="rId59"/>
    <p:sldId id="432" r:id="rId60"/>
    <p:sldId id="433" r:id="rId61"/>
    <p:sldId id="434" r:id="rId62"/>
    <p:sldId id="435" r:id="rId63"/>
    <p:sldId id="342" r:id="rId64"/>
    <p:sldId id="436" r:id="rId65"/>
    <p:sldId id="438" r:id="rId66"/>
    <p:sldId id="439" r:id="rId67"/>
    <p:sldId id="350" r:id="rId6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Estilo claro 2 - Énfasis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Estilo claro 2 - Énfasi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Estilo claro 1 - Énfasis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Énfasi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9" autoAdjust="0"/>
    <p:restoredTop sz="94672" autoAdjust="0"/>
  </p:normalViewPr>
  <p:slideViewPr>
    <p:cSldViewPr snapToGrid="0" snapToObjects="1">
      <p:cViewPr>
        <p:scale>
          <a:sx n="80" d="100"/>
          <a:sy n="80" d="100"/>
        </p:scale>
        <p:origin x="116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15F894-4330-8B42-AE04-720EBEA7164D}" type="doc">
      <dgm:prSet loTypeId="urn:microsoft.com/office/officeart/2005/8/layout/funnel1" loCatId="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0B1B584E-6448-6B41-8618-B2C6DCF85DAA}">
      <dgm:prSet phldrT="[Texto]"/>
      <dgm:spPr/>
      <dgm:t>
        <a:bodyPr/>
        <a:lstStyle/>
        <a:p>
          <a:r>
            <a:rPr lang="es-CL" noProof="0" dirty="0"/>
            <a:t>Datos al nivel de la variante</a:t>
          </a:r>
        </a:p>
      </dgm:t>
    </dgm:pt>
    <dgm:pt modelId="{783694FE-ACE4-294F-BE8C-C748F8BE3453}" type="parTrans" cxnId="{48EEFDB0-6FBF-0B4B-96D0-3B2B05FAFBA1}">
      <dgm:prSet/>
      <dgm:spPr/>
      <dgm:t>
        <a:bodyPr/>
        <a:lstStyle/>
        <a:p>
          <a:endParaRPr lang="en-GB"/>
        </a:p>
      </dgm:t>
    </dgm:pt>
    <dgm:pt modelId="{DD541373-075E-D742-92B5-6B82EE292E5C}" type="sibTrans" cxnId="{48EEFDB0-6FBF-0B4B-96D0-3B2B05FAFBA1}">
      <dgm:prSet/>
      <dgm:spPr/>
      <dgm:t>
        <a:bodyPr/>
        <a:lstStyle/>
        <a:p>
          <a:endParaRPr lang="en-GB"/>
        </a:p>
      </dgm:t>
    </dgm:pt>
    <dgm:pt modelId="{064CA159-90F6-474D-88ED-A66D9E488112}">
      <dgm:prSet phldrT="[Texto]"/>
      <dgm:spPr/>
      <dgm:t>
        <a:bodyPr/>
        <a:lstStyle/>
        <a:p>
          <a:r>
            <a:rPr lang="es-CL" noProof="0" dirty="0"/>
            <a:t>Datos al nivel del Gen</a:t>
          </a:r>
        </a:p>
      </dgm:t>
    </dgm:pt>
    <dgm:pt modelId="{BBBFEC36-637F-DB4F-A7AD-C989C8FF3E48}" type="parTrans" cxnId="{44EC88A1-3F39-864B-A382-78D6261FF442}">
      <dgm:prSet/>
      <dgm:spPr/>
      <dgm:t>
        <a:bodyPr/>
        <a:lstStyle/>
        <a:p>
          <a:endParaRPr lang="en-GB"/>
        </a:p>
      </dgm:t>
    </dgm:pt>
    <dgm:pt modelId="{49E4E07F-7CC5-A945-99B9-7EE35681E9BB}" type="sibTrans" cxnId="{44EC88A1-3F39-864B-A382-78D6261FF442}">
      <dgm:prSet/>
      <dgm:spPr/>
      <dgm:t>
        <a:bodyPr/>
        <a:lstStyle/>
        <a:p>
          <a:endParaRPr lang="en-GB"/>
        </a:p>
      </dgm:t>
    </dgm:pt>
    <dgm:pt modelId="{2E3E629C-5F2C-0C46-BD90-DB23AE6A88E8}">
      <dgm:prSet phldrT="[Texto]"/>
      <dgm:spPr/>
      <dgm:t>
        <a:bodyPr/>
        <a:lstStyle/>
        <a:p>
          <a:r>
            <a:rPr lang="es-CL" noProof="0" dirty="0"/>
            <a:t>Datos al nivel de la Región</a:t>
          </a:r>
        </a:p>
      </dgm:t>
    </dgm:pt>
    <dgm:pt modelId="{2349C937-92DF-154E-9EAB-FE7218426225}" type="parTrans" cxnId="{E711DC56-72F5-6E4D-B2D3-2B8EEE063B21}">
      <dgm:prSet/>
      <dgm:spPr/>
      <dgm:t>
        <a:bodyPr/>
        <a:lstStyle/>
        <a:p>
          <a:endParaRPr lang="en-GB"/>
        </a:p>
      </dgm:t>
    </dgm:pt>
    <dgm:pt modelId="{101AC375-22C0-C74B-A4B8-756573B5B9EF}" type="sibTrans" cxnId="{E711DC56-72F5-6E4D-B2D3-2B8EEE063B21}">
      <dgm:prSet/>
      <dgm:spPr/>
      <dgm:t>
        <a:bodyPr/>
        <a:lstStyle/>
        <a:p>
          <a:endParaRPr lang="en-GB"/>
        </a:p>
      </dgm:t>
    </dgm:pt>
    <dgm:pt modelId="{E2C27A64-4D41-BD48-983B-265FD934E31B}">
      <dgm:prSet phldrT="[Texto]" custT="1"/>
      <dgm:spPr/>
      <dgm:t>
        <a:bodyPr/>
        <a:lstStyle/>
        <a:p>
          <a:r>
            <a:rPr lang="es-CL" sz="2000" noProof="0" dirty="0"/>
            <a:t>Anotación y Filtración</a:t>
          </a:r>
        </a:p>
      </dgm:t>
    </dgm:pt>
    <dgm:pt modelId="{F62922DC-72C3-2E48-A732-CA27D74F0D16}" type="sibTrans" cxnId="{AC446A06-2653-AD4A-B607-396481D82E98}">
      <dgm:prSet/>
      <dgm:spPr/>
      <dgm:t>
        <a:bodyPr/>
        <a:lstStyle/>
        <a:p>
          <a:endParaRPr lang="en-GB"/>
        </a:p>
      </dgm:t>
    </dgm:pt>
    <dgm:pt modelId="{32015C29-A008-DD49-8C6C-A994016A4AAE}" type="parTrans" cxnId="{AC446A06-2653-AD4A-B607-396481D82E98}">
      <dgm:prSet/>
      <dgm:spPr/>
      <dgm:t>
        <a:bodyPr/>
        <a:lstStyle/>
        <a:p>
          <a:endParaRPr lang="en-GB"/>
        </a:p>
      </dgm:t>
    </dgm:pt>
    <dgm:pt modelId="{8D77D954-F5C6-DA42-845E-C33EBB8D8304}" type="pres">
      <dgm:prSet presAssocID="{3F15F894-4330-8B42-AE04-720EBEA7164D}" presName="Name0" presStyleCnt="0">
        <dgm:presLayoutVars>
          <dgm:chMax val="4"/>
          <dgm:resizeHandles val="exact"/>
        </dgm:presLayoutVars>
      </dgm:prSet>
      <dgm:spPr/>
    </dgm:pt>
    <dgm:pt modelId="{09E033BA-43C6-D142-9545-7F5DD3293678}" type="pres">
      <dgm:prSet presAssocID="{3F15F894-4330-8B42-AE04-720EBEA7164D}" presName="ellipse" presStyleLbl="trBgShp" presStyleIdx="0" presStyleCnt="1"/>
      <dgm:spPr/>
    </dgm:pt>
    <dgm:pt modelId="{B6E2CF48-98C4-544F-AAA8-6E159C656D8C}" type="pres">
      <dgm:prSet presAssocID="{3F15F894-4330-8B42-AE04-720EBEA7164D}" presName="arrow1" presStyleLbl="fgShp" presStyleIdx="0" presStyleCnt="1"/>
      <dgm:spPr/>
    </dgm:pt>
    <dgm:pt modelId="{D22329BA-936E-4E4C-9353-88A7F94638AD}" type="pres">
      <dgm:prSet presAssocID="{3F15F894-4330-8B42-AE04-720EBEA7164D}" presName="rectangle" presStyleLbl="revTx" presStyleIdx="0" presStyleCnt="1" custScaleX="213189" custLinFactNeighborX="981" custLinFactNeighborY="21420">
        <dgm:presLayoutVars>
          <dgm:bulletEnabled val="1"/>
        </dgm:presLayoutVars>
      </dgm:prSet>
      <dgm:spPr/>
    </dgm:pt>
    <dgm:pt modelId="{A9A4BB47-74C8-B247-AE91-C8935BEEB1D2}" type="pres">
      <dgm:prSet presAssocID="{064CA159-90F6-474D-88ED-A66D9E488112}" presName="item1" presStyleLbl="node1" presStyleIdx="0" presStyleCnt="3">
        <dgm:presLayoutVars>
          <dgm:bulletEnabled val="1"/>
        </dgm:presLayoutVars>
      </dgm:prSet>
      <dgm:spPr/>
    </dgm:pt>
    <dgm:pt modelId="{057BCE9F-2670-4E43-97C3-5585023E4C8F}" type="pres">
      <dgm:prSet presAssocID="{2E3E629C-5F2C-0C46-BD90-DB23AE6A88E8}" presName="item2" presStyleLbl="node1" presStyleIdx="1" presStyleCnt="3" custLinFactNeighborX="-10529" custLinFactNeighborY="-14001">
        <dgm:presLayoutVars>
          <dgm:bulletEnabled val="1"/>
        </dgm:presLayoutVars>
      </dgm:prSet>
      <dgm:spPr/>
    </dgm:pt>
    <dgm:pt modelId="{DB5C6AC4-6E3D-F442-892E-F71E19542C4C}" type="pres">
      <dgm:prSet presAssocID="{E2C27A64-4D41-BD48-983B-265FD934E31B}" presName="item3" presStyleLbl="node1" presStyleIdx="2" presStyleCnt="3">
        <dgm:presLayoutVars>
          <dgm:bulletEnabled val="1"/>
        </dgm:presLayoutVars>
      </dgm:prSet>
      <dgm:spPr/>
    </dgm:pt>
    <dgm:pt modelId="{615CEF2A-2568-4B4E-88C3-221DFB5EED38}" type="pres">
      <dgm:prSet presAssocID="{3F15F894-4330-8B42-AE04-720EBEA7164D}" presName="funnel" presStyleLbl="trAlignAcc1" presStyleIdx="0" presStyleCnt="1"/>
      <dgm:spPr/>
    </dgm:pt>
  </dgm:ptLst>
  <dgm:cxnLst>
    <dgm:cxn modelId="{AC446A06-2653-AD4A-B607-396481D82E98}" srcId="{3F15F894-4330-8B42-AE04-720EBEA7164D}" destId="{E2C27A64-4D41-BD48-983B-265FD934E31B}" srcOrd="3" destOrd="0" parTransId="{32015C29-A008-DD49-8C6C-A994016A4AAE}" sibTransId="{F62922DC-72C3-2E48-A732-CA27D74F0D16}"/>
    <dgm:cxn modelId="{E711DC56-72F5-6E4D-B2D3-2B8EEE063B21}" srcId="{3F15F894-4330-8B42-AE04-720EBEA7164D}" destId="{2E3E629C-5F2C-0C46-BD90-DB23AE6A88E8}" srcOrd="2" destOrd="0" parTransId="{2349C937-92DF-154E-9EAB-FE7218426225}" sibTransId="{101AC375-22C0-C74B-A4B8-756573B5B9EF}"/>
    <dgm:cxn modelId="{0BBFE356-CC32-0A44-ADD7-BC7CB6905B5D}" type="presOf" srcId="{E2C27A64-4D41-BD48-983B-265FD934E31B}" destId="{D22329BA-936E-4E4C-9353-88A7F94638AD}" srcOrd="0" destOrd="0" presId="urn:microsoft.com/office/officeart/2005/8/layout/funnel1"/>
    <dgm:cxn modelId="{44EC88A1-3F39-864B-A382-78D6261FF442}" srcId="{3F15F894-4330-8B42-AE04-720EBEA7164D}" destId="{064CA159-90F6-474D-88ED-A66D9E488112}" srcOrd="1" destOrd="0" parTransId="{BBBFEC36-637F-DB4F-A7AD-C989C8FF3E48}" sibTransId="{49E4E07F-7CC5-A945-99B9-7EE35681E9BB}"/>
    <dgm:cxn modelId="{8A663CAB-56B5-6C4F-A5B0-FE4FC09E455E}" type="presOf" srcId="{0B1B584E-6448-6B41-8618-B2C6DCF85DAA}" destId="{DB5C6AC4-6E3D-F442-892E-F71E19542C4C}" srcOrd="0" destOrd="0" presId="urn:microsoft.com/office/officeart/2005/8/layout/funnel1"/>
    <dgm:cxn modelId="{48EEFDB0-6FBF-0B4B-96D0-3B2B05FAFBA1}" srcId="{3F15F894-4330-8B42-AE04-720EBEA7164D}" destId="{0B1B584E-6448-6B41-8618-B2C6DCF85DAA}" srcOrd="0" destOrd="0" parTransId="{783694FE-ACE4-294F-BE8C-C748F8BE3453}" sibTransId="{DD541373-075E-D742-92B5-6B82EE292E5C}"/>
    <dgm:cxn modelId="{D4D614B3-5A99-994A-81BB-69A9A4A58760}" type="presOf" srcId="{3F15F894-4330-8B42-AE04-720EBEA7164D}" destId="{8D77D954-F5C6-DA42-845E-C33EBB8D8304}" srcOrd="0" destOrd="0" presId="urn:microsoft.com/office/officeart/2005/8/layout/funnel1"/>
    <dgm:cxn modelId="{FE0A63C3-46D8-694D-A435-D5706E32AE7B}" type="presOf" srcId="{064CA159-90F6-474D-88ED-A66D9E488112}" destId="{057BCE9F-2670-4E43-97C3-5585023E4C8F}" srcOrd="0" destOrd="0" presId="urn:microsoft.com/office/officeart/2005/8/layout/funnel1"/>
    <dgm:cxn modelId="{AD360EF4-A09D-5943-91FD-F5F4041EA72B}" type="presOf" srcId="{2E3E629C-5F2C-0C46-BD90-DB23AE6A88E8}" destId="{A9A4BB47-74C8-B247-AE91-C8935BEEB1D2}" srcOrd="0" destOrd="0" presId="urn:microsoft.com/office/officeart/2005/8/layout/funnel1"/>
    <dgm:cxn modelId="{509B6577-9F30-0C4C-B969-47E0B7C81384}" type="presParOf" srcId="{8D77D954-F5C6-DA42-845E-C33EBB8D8304}" destId="{09E033BA-43C6-D142-9545-7F5DD3293678}" srcOrd="0" destOrd="0" presId="urn:microsoft.com/office/officeart/2005/8/layout/funnel1"/>
    <dgm:cxn modelId="{9E81E6C9-B369-AC48-98A7-E46377B00BD7}" type="presParOf" srcId="{8D77D954-F5C6-DA42-845E-C33EBB8D8304}" destId="{B6E2CF48-98C4-544F-AAA8-6E159C656D8C}" srcOrd="1" destOrd="0" presId="urn:microsoft.com/office/officeart/2005/8/layout/funnel1"/>
    <dgm:cxn modelId="{E5A2C4D5-0EBE-1D4A-812E-B778B3F31E8A}" type="presParOf" srcId="{8D77D954-F5C6-DA42-845E-C33EBB8D8304}" destId="{D22329BA-936E-4E4C-9353-88A7F94638AD}" srcOrd="2" destOrd="0" presId="urn:microsoft.com/office/officeart/2005/8/layout/funnel1"/>
    <dgm:cxn modelId="{66035D6C-DB86-F64E-9076-9367C4BDCB22}" type="presParOf" srcId="{8D77D954-F5C6-DA42-845E-C33EBB8D8304}" destId="{A9A4BB47-74C8-B247-AE91-C8935BEEB1D2}" srcOrd="3" destOrd="0" presId="urn:microsoft.com/office/officeart/2005/8/layout/funnel1"/>
    <dgm:cxn modelId="{F43AEC18-9AAB-B042-93E4-22D690700CE2}" type="presParOf" srcId="{8D77D954-F5C6-DA42-845E-C33EBB8D8304}" destId="{057BCE9F-2670-4E43-97C3-5585023E4C8F}" srcOrd="4" destOrd="0" presId="urn:microsoft.com/office/officeart/2005/8/layout/funnel1"/>
    <dgm:cxn modelId="{D19F069B-C46C-B947-9BF4-8430D4A2CD69}" type="presParOf" srcId="{8D77D954-F5C6-DA42-845E-C33EBB8D8304}" destId="{DB5C6AC4-6E3D-F442-892E-F71E19542C4C}" srcOrd="5" destOrd="0" presId="urn:microsoft.com/office/officeart/2005/8/layout/funnel1"/>
    <dgm:cxn modelId="{E48F5036-DC93-DC41-8FB0-95805E737D88}" type="presParOf" srcId="{8D77D954-F5C6-DA42-845E-C33EBB8D8304}" destId="{615CEF2A-2568-4B4E-88C3-221DFB5EED3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15F894-4330-8B42-AE04-720EBEA7164D}" type="doc">
      <dgm:prSet loTypeId="urn:microsoft.com/office/officeart/2005/8/layout/funnel1" loCatId="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0B1B584E-6448-6B41-8618-B2C6DCF85DAA}">
      <dgm:prSet phldrT="[Texto]"/>
      <dgm:spPr/>
      <dgm:t>
        <a:bodyPr/>
        <a:lstStyle/>
        <a:p>
          <a:r>
            <a:rPr lang="es-CL" noProof="0" dirty="0"/>
            <a:t>Datos al nivel de la variante</a:t>
          </a:r>
        </a:p>
      </dgm:t>
    </dgm:pt>
    <dgm:pt modelId="{783694FE-ACE4-294F-BE8C-C748F8BE3453}" type="parTrans" cxnId="{48EEFDB0-6FBF-0B4B-96D0-3B2B05FAFBA1}">
      <dgm:prSet/>
      <dgm:spPr/>
      <dgm:t>
        <a:bodyPr/>
        <a:lstStyle/>
        <a:p>
          <a:endParaRPr lang="en-GB"/>
        </a:p>
      </dgm:t>
    </dgm:pt>
    <dgm:pt modelId="{DD541373-075E-D742-92B5-6B82EE292E5C}" type="sibTrans" cxnId="{48EEFDB0-6FBF-0B4B-96D0-3B2B05FAFBA1}">
      <dgm:prSet/>
      <dgm:spPr/>
      <dgm:t>
        <a:bodyPr/>
        <a:lstStyle/>
        <a:p>
          <a:endParaRPr lang="en-GB"/>
        </a:p>
      </dgm:t>
    </dgm:pt>
    <dgm:pt modelId="{064CA159-90F6-474D-88ED-A66D9E488112}">
      <dgm:prSet phldrT="[Texto]"/>
      <dgm:spPr/>
      <dgm:t>
        <a:bodyPr/>
        <a:lstStyle/>
        <a:p>
          <a:r>
            <a:rPr lang="es-CL" noProof="0" dirty="0"/>
            <a:t>Datos al nivel del Gen</a:t>
          </a:r>
        </a:p>
      </dgm:t>
    </dgm:pt>
    <dgm:pt modelId="{BBBFEC36-637F-DB4F-A7AD-C989C8FF3E48}" type="parTrans" cxnId="{44EC88A1-3F39-864B-A382-78D6261FF442}">
      <dgm:prSet/>
      <dgm:spPr/>
      <dgm:t>
        <a:bodyPr/>
        <a:lstStyle/>
        <a:p>
          <a:endParaRPr lang="en-GB"/>
        </a:p>
      </dgm:t>
    </dgm:pt>
    <dgm:pt modelId="{49E4E07F-7CC5-A945-99B9-7EE35681E9BB}" type="sibTrans" cxnId="{44EC88A1-3F39-864B-A382-78D6261FF442}">
      <dgm:prSet/>
      <dgm:spPr/>
      <dgm:t>
        <a:bodyPr/>
        <a:lstStyle/>
        <a:p>
          <a:endParaRPr lang="en-GB"/>
        </a:p>
      </dgm:t>
    </dgm:pt>
    <dgm:pt modelId="{2E3E629C-5F2C-0C46-BD90-DB23AE6A88E8}">
      <dgm:prSet phldrT="[Texto]"/>
      <dgm:spPr/>
      <dgm:t>
        <a:bodyPr/>
        <a:lstStyle/>
        <a:p>
          <a:r>
            <a:rPr lang="es-CL" noProof="0" dirty="0"/>
            <a:t>Datos al nivel de la Región</a:t>
          </a:r>
        </a:p>
      </dgm:t>
    </dgm:pt>
    <dgm:pt modelId="{2349C937-92DF-154E-9EAB-FE7218426225}" type="parTrans" cxnId="{E711DC56-72F5-6E4D-B2D3-2B8EEE063B21}">
      <dgm:prSet/>
      <dgm:spPr/>
      <dgm:t>
        <a:bodyPr/>
        <a:lstStyle/>
        <a:p>
          <a:endParaRPr lang="en-GB"/>
        </a:p>
      </dgm:t>
    </dgm:pt>
    <dgm:pt modelId="{101AC375-22C0-C74B-A4B8-756573B5B9EF}" type="sibTrans" cxnId="{E711DC56-72F5-6E4D-B2D3-2B8EEE063B21}">
      <dgm:prSet/>
      <dgm:spPr/>
      <dgm:t>
        <a:bodyPr/>
        <a:lstStyle/>
        <a:p>
          <a:endParaRPr lang="en-GB"/>
        </a:p>
      </dgm:t>
    </dgm:pt>
    <dgm:pt modelId="{E2C27A64-4D41-BD48-983B-265FD934E31B}">
      <dgm:prSet phldrT="[Texto]" custT="1"/>
      <dgm:spPr/>
      <dgm:t>
        <a:bodyPr/>
        <a:lstStyle/>
        <a:p>
          <a:r>
            <a:rPr lang="es-CL" sz="2000" noProof="0" dirty="0"/>
            <a:t>Anotación y Filtración</a:t>
          </a:r>
        </a:p>
      </dgm:t>
    </dgm:pt>
    <dgm:pt modelId="{F62922DC-72C3-2E48-A732-CA27D74F0D16}" type="sibTrans" cxnId="{AC446A06-2653-AD4A-B607-396481D82E98}">
      <dgm:prSet/>
      <dgm:spPr/>
      <dgm:t>
        <a:bodyPr/>
        <a:lstStyle/>
        <a:p>
          <a:endParaRPr lang="en-GB"/>
        </a:p>
      </dgm:t>
    </dgm:pt>
    <dgm:pt modelId="{32015C29-A008-DD49-8C6C-A994016A4AAE}" type="parTrans" cxnId="{AC446A06-2653-AD4A-B607-396481D82E98}">
      <dgm:prSet/>
      <dgm:spPr/>
      <dgm:t>
        <a:bodyPr/>
        <a:lstStyle/>
        <a:p>
          <a:endParaRPr lang="en-GB"/>
        </a:p>
      </dgm:t>
    </dgm:pt>
    <dgm:pt modelId="{8D77D954-F5C6-DA42-845E-C33EBB8D8304}" type="pres">
      <dgm:prSet presAssocID="{3F15F894-4330-8B42-AE04-720EBEA7164D}" presName="Name0" presStyleCnt="0">
        <dgm:presLayoutVars>
          <dgm:chMax val="4"/>
          <dgm:resizeHandles val="exact"/>
        </dgm:presLayoutVars>
      </dgm:prSet>
      <dgm:spPr/>
    </dgm:pt>
    <dgm:pt modelId="{09E033BA-43C6-D142-9545-7F5DD3293678}" type="pres">
      <dgm:prSet presAssocID="{3F15F894-4330-8B42-AE04-720EBEA7164D}" presName="ellipse" presStyleLbl="trBgShp" presStyleIdx="0" presStyleCnt="1"/>
      <dgm:spPr/>
    </dgm:pt>
    <dgm:pt modelId="{B6E2CF48-98C4-544F-AAA8-6E159C656D8C}" type="pres">
      <dgm:prSet presAssocID="{3F15F894-4330-8B42-AE04-720EBEA7164D}" presName="arrow1" presStyleLbl="fgShp" presStyleIdx="0" presStyleCnt="1"/>
      <dgm:spPr/>
    </dgm:pt>
    <dgm:pt modelId="{D22329BA-936E-4E4C-9353-88A7F94638AD}" type="pres">
      <dgm:prSet presAssocID="{3F15F894-4330-8B42-AE04-720EBEA7164D}" presName="rectangle" presStyleLbl="revTx" presStyleIdx="0" presStyleCnt="1" custScaleX="213189" custLinFactNeighborX="981" custLinFactNeighborY="21420">
        <dgm:presLayoutVars>
          <dgm:bulletEnabled val="1"/>
        </dgm:presLayoutVars>
      </dgm:prSet>
      <dgm:spPr/>
    </dgm:pt>
    <dgm:pt modelId="{A9A4BB47-74C8-B247-AE91-C8935BEEB1D2}" type="pres">
      <dgm:prSet presAssocID="{064CA159-90F6-474D-88ED-A66D9E488112}" presName="item1" presStyleLbl="node1" presStyleIdx="0" presStyleCnt="3">
        <dgm:presLayoutVars>
          <dgm:bulletEnabled val="1"/>
        </dgm:presLayoutVars>
      </dgm:prSet>
      <dgm:spPr/>
    </dgm:pt>
    <dgm:pt modelId="{057BCE9F-2670-4E43-97C3-5585023E4C8F}" type="pres">
      <dgm:prSet presAssocID="{2E3E629C-5F2C-0C46-BD90-DB23AE6A88E8}" presName="item2" presStyleLbl="node1" presStyleIdx="1" presStyleCnt="3" custLinFactNeighborX="-10529" custLinFactNeighborY="-14001">
        <dgm:presLayoutVars>
          <dgm:bulletEnabled val="1"/>
        </dgm:presLayoutVars>
      </dgm:prSet>
      <dgm:spPr/>
    </dgm:pt>
    <dgm:pt modelId="{DB5C6AC4-6E3D-F442-892E-F71E19542C4C}" type="pres">
      <dgm:prSet presAssocID="{E2C27A64-4D41-BD48-983B-265FD934E31B}" presName="item3" presStyleLbl="node1" presStyleIdx="2" presStyleCnt="3">
        <dgm:presLayoutVars>
          <dgm:bulletEnabled val="1"/>
        </dgm:presLayoutVars>
      </dgm:prSet>
      <dgm:spPr/>
    </dgm:pt>
    <dgm:pt modelId="{615CEF2A-2568-4B4E-88C3-221DFB5EED38}" type="pres">
      <dgm:prSet presAssocID="{3F15F894-4330-8B42-AE04-720EBEA7164D}" presName="funnel" presStyleLbl="trAlignAcc1" presStyleIdx="0" presStyleCnt="1"/>
      <dgm:spPr/>
    </dgm:pt>
  </dgm:ptLst>
  <dgm:cxnLst>
    <dgm:cxn modelId="{AC446A06-2653-AD4A-B607-396481D82E98}" srcId="{3F15F894-4330-8B42-AE04-720EBEA7164D}" destId="{E2C27A64-4D41-BD48-983B-265FD934E31B}" srcOrd="3" destOrd="0" parTransId="{32015C29-A008-DD49-8C6C-A994016A4AAE}" sibTransId="{F62922DC-72C3-2E48-A732-CA27D74F0D16}"/>
    <dgm:cxn modelId="{E711DC56-72F5-6E4D-B2D3-2B8EEE063B21}" srcId="{3F15F894-4330-8B42-AE04-720EBEA7164D}" destId="{2E3E629C-5F2C-0C46-BD90-DB23AE6A88E8}" srcOrd="2" destOrd="0" parTransId="{2349C937-92DF-154E-9EAB-FE7218426225}" sibTransId="{101AC375-22C0-C74B-A4B8-756573B5B9EF}"/>
    <dgm:cxn modelId="{0BBFE356-CC32-0A44-ADD7-BC7CB6905B5D}" type="presOf" srcId="{E2C27A64-4D41-BD48-983B-265FD934E31B}" destId="{D22329BA-936E-4E4C-9353-88A7F94638AD}" srcOrd="0" destOrd="0" presId="urn:microsoft.com/office/officeart/2005/8/layout/funnel1"/>
    <dgm:cxn modelId="{44EC88A1-3F39-864B-A382-78D6261FF442}" srcId="{3F15F894-4330-8B42-AE04-720EBEA7164D}" destId="{064CA159-90F6-474D-88ED-A66D9E488112}" srcOrd="1" destOrd="0" parTransId="{BBBFEC36-637F-DB4F-A7AD-C989C8FF3E48}" sibTransId="{49E4E07F-7CC5-A945-99B9-7EE35681E9BB}"/>
    <dgm:cxn modelId="{8A663CAB-56B5-6C4F-A5B0-FE4FC09E455E}" type="presOf" srcId="{0B1B584E-6448-6B41-8618-B2C6DCF85DAA}" destId="{DB5C6AC4-6E3D-F442-892E-F71E19542C4C}" srcOrd="0" destOrd="0" presId="urn:microsoft.com/office/officeart/2005/8/layout/funnel1"/>
    <dgm:cxn modelId="{48EEFDB0-6FBF-0B4B-96D0-3B2B05FAFBA1}" srcId="{3F15F894-4330-8B42-AE04-720EBEA7164D}" destId="{0B1B584E-6448-6B41-8618-B2C6DCF85DAA}" srcOrd="0" destOrd="0" parTransId="{783694FE-ACE4-294F-BE8C-C748F8BE3453}" sibTransId="{DD541373-075E-D742-92B5-6B82EE292E5C}"/>
    <dgm:cxn modelId="{D4D614B3-5A99-994A-81BB-69A9A4A58760}" type="presOf" srcId="{3F15F894-4330-8B42-AE04-720EBEA7164D}" destId="{8D77D954-F5C6-DA42-845E-C33EBB8D8304}" srcOrd="0" destOrd="0" presId="urn:microsoft.com/office/officeart/2005/8/layout/funnel1"/>
    <dgm:cxn modelId="{FE0A63C3-46D8-694D-A435-D5706E32AE7B}" type="presOf" srcId="{064CA159-90F6-474D-88ED-A66D9E488112}" destId="{057BCE9F-2670-4E43-97C3-5585023E4C8F}" srcOrd="0" destOrd="0" presId="urn:microsoft.com/office/officeart/2005/8/layout/funnel1"/>
    <dgm:cxn modelId="{AD360EF4-A09D-5943-91FD-F5F4041EA72B}" type="presOf" srcId="{2E3E629C-5F2C-0C46-BD90-DB23AE6A88E8}" destId="{A9A4BB47-74C8-B247-AE91-C8935BEEB1D2}" srcOrd="0" destOrd="0" presId="urn:microsoft.com/office/officeart/2005/8/layout/funnel1"/>
    <dgm:cxn modelId="{509B6577-9F30-0C4C-B969-47E0B7C81384}" type="presParOf" srcId="{8D77D954-F5C6-DA42-845E-C33EBB8D8304}" destId="{09E033BA-43C6-D142-9545-7F5DD3293678}" srcOrd="0" destOrd="0" presId="urn:microsoft.com/office/officeart/2005/8/layout/funnel1"/>
    <dgm:cxn modelId="{9E81E6C9-B369-AC48-98A7-E46377B00BD7}" type="presParOf" srcId="{8D77D954-F5C6-DA42-845E-C33EBB8D8304}" destId="{B6E2CF48-98C4-544F-AAA8-6E159C656D8C}" srcOrd="1" destOrd="0" presId="urn:microsoft.com/office/officeart/2005/8/layout/funnel1"/>
    <dgm:cxn modelId="{E5A2C4D5-0EBE-1D4A-812E-B778B3F31E8A}" type="presParOf" srcId="{8D77D954-F5C6-DA42-845E-C33EBB8D8304}" destId="{D22329BA-936E-4E4C-9353-88A7F94638AD}" srcOrd="2" destOrd="0" presId="urn:microsoft.com/office/officeart/2005/8/layout/funnel1"/>
    <dgm:cxn modelId="{66035D6C-DB86-F64E-9076-9367C4BDCB22}" type="presParOf" srcId="{8D77D954-F5C6-DA42-845E-C33EBB8D8304}" destId="{A9A4BB47-74C8-B247-AE91-C8935BEEB1D2}" srcOrd="3" destOrd="0" presId="urn:microsoft.com/office/officeart/2005/8/layout/funnel1"/>
    <dgm:cxn modelId="{F43AEC18-9AAB-B042-93E4-22D690700CE2}" type="presParOf" srcId="{8D77D954-F5C6-DA42-845E-C33EBB8D8304}" destId="{057BCE9F-2670-4E43-97C3-5585023E4C8F}" srcOrd="4" destOrd="0" presId="urn:microsoft.com/office/officeart/2005/8/layout/funnel1"/>
    <dgm:cxn modelId="{D19F069B-C46C-B947-9BF4-8430D4A2CD69}" type="presParOf" srcId="{8D77D954-F5C6-DA42-845E-C33EBB8D8304}" destId="{DB5C6AC4-6E3D-F442-892E-F71E19542C4C}" srcOrd="5" destOrd="0" presId="urn:microsoft.com/office/officeart/2005/8/layout/funnel1"/>
    <dgm:cxn modelId="{E48F5036-DC93-DC41-8FB0-95805E737D88}" type="presParOf" srcId="{8D77D954-F5C6-DA42-845E-C33EBB8D8304}" destId="{615CEF2A-2568-4B4E-88C3-221DFB5EED3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15F894-4330-8B42-AE04-720EBEA7164D}" type="doc">
      <dgm:prSet loTypeId="urn:microsoft.com/office/officeart/2005/8/layout/funnel1" loCatId="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0B1B584E-6448-6B41-8618-B2C6DCF85DAA}">
      <dgm:prSet phldrT="[Texto]"/>
      <dgm:spPr/>
      <dgm:t>
        <a:bodyPr/>
        <a:lstStyle/>
        <a:p>
          <a:r>
            <a:rPr lang="es-CL" noProof="0" dirty="0"/>
            <a:t>Datos al nivel de la variante</a:t>
          </a:r>
        </a:p>
      </dgm:t>
    </dgm:pt>
    <dgm:pt modelId="{783694FE-ACE4-294F-BE8C-C748F8BE3453}" type="parTrans" cxnId="{48EEFDB0-6FBF-0B4B-96D0-3B2B05FAFBA1}">
      <dgm:prSet/>
      <dgm:spPr/>
      <dgm:t>
        <a:bodyPr/>
        <a:lstStyle/>
        <a:p>
          <a:endParaRPr lang="en-GB"/>
        </a:p>
      </dgm:t>
    </dgm:pt>
    <dgm:pt modelId="{DD541373-075E-D742-92B5-6B82EE292E5C}" type="sibTrans" cxnId="{48EEFDB0-6FBF-0B4B-96D0-3B2B05FAFBA1}">
      <dgm:prSet/>
      <dgm:spPr/>
      <dgm:t>
        <a:bodyPr/>
        <a:lstStyle/>
        <a:p>
          <a:endParaRPr lang="en-GB"/>
        </a:p>
      </dgm:t>
    </dgm:pt>
    <dgm:pt modelId="{064CA159-90F6-474D-88ED-A66D9E488112}">
      <dgm:prSet phldrT="[Texto]"/>
      <dgm:spPr/>
      <dgm:t>
        <a:bodyPr/>
        <a:lstStyle/>
        <a:p>
          <a:r>
            <a:rPr lang="es-CL" noProof="0" dirty="0"/>
            <a:t>Datos al nivel del Gen</a:t>
          </a:r>
        </a:p>
      </dgm:t>
    </dgm:pt>
    <dgm:pt modelId="{BBBFEC36-637F-DB4F-A7AD-C989C8FF3E48}" type="parTrans" cxnId="{44EC88A1-3F39-864B-A382-78D6261FF442}">
      <dgm:prSet/>
      <dgm:spPr/>
      <dgm:t>
        <a:bodyPr/>
        <a:lstStyle/>
        <a:p>
          <a:endParaRPr lang="en-GB"/>
        </a:p>
      </dgm:t>
    </dgm:pt>
    <dgm:pt modelId="{49E4E07F-7CC5-A945-99B9-7EE35681E9BB}" type="sibTrans" cxnId="{44EC88A1-3F39-864B-A382-78D6261FF442}">
      <dgm:prSet/>
      <dgm:spPr/>
      <dgm:t>
        <a:bodyPr/>
        <a:lstStyle/>
        <a:p>
          <a:endParaRPr lang="en-GB"/>
        </a:p>
      </dgm:t>
    </dgm:pt>
    <dgm:pt modelId="{2E3E629C-5F2C-0C46-BD90-DB23AE6A88E8}">
      <dgm:prSet phldrT="[Texto]"/>
      <dgm:spPr/>
      <dgm:t>
        <a:bodyPr/>
        <a:lstStyle/>
        <a:p>
          <a:r>
            <a:rPr lang="es-CL" noProof="0" dirty="0"/>
            <a:t>Datos al nivel de la Región</a:t>
          </a:r>
        </a:p>
      </dgm:t>
    </dgm:pt>
    <dgm:pt modelId="{2349C937-92DF-154E-9EAB-FE7218426225}" type="parTrans" cxnId="{E711DC56-72F5-6E4D-B2D3-2B8EEE063B21}">
      <dgm:prSet/>
      <dgm:spPr/>
      <dgm:t>
        <a:bodyPr/>
        <a:lstStyle/>
        <a:p>
          <a:endParaRPr lang="en-GB"/>
        </a:p>
      </dgm:t>
    </dgm:pt>
    <dgm:pt modelId="{101AC375-22C0-C74B-A4B8-756573B5B9EF}" type="sibTrans" cxnId="{E711DC56-72F5-6E4D-B2D3-2B8EEE063B21}">
      <dgm:prSet/>
      <dgm:spPr/>
      <dgm:t>
        <a:bodyPr/>
        <a:lstStyle/>
        <a:p>
          <a:endParaRPr lang="en-GB"/>
        </a:p>
      </dgm:t>
    </dgm:pt>
    <dgm:pt modelId="{E2C27A64-4D41-BD48-983B-265FD934E31B}">
      <dgm:prSet phldrT="[Texto]" custT="1"/>
      <dgm:spPr/>
      <dgm:t>
        <a:bodyPr/>
        <a:lstStyle/>
        <a:p>
          <a:r>
            <a:rPr lang="es-CL" sz="2000" noProof="0" dirty="0"/>
            <a:t>Anotación y Filtración</a:t>
          </a:r>
        </a:p>
      </dgm:t>
    </dgm:pt>
    <dgm:pt modelId="{F62922DC-72C3-2E48-A732-CA27D74F0D16}" type="sibTrans" cxnId="{AC446A06-2653-AD4A-B607-396481D82E98}">
      <dgm:prSet/>
      <dgm:spPr/>
      <dgm:t>
        <a:bodyPr/>
        <a:lstStyle/>
        <a:p>
          <a:endParaRPr lang="en-GB"/>
        </a:p>
      </dgm:t>
    </dgm:pt>
    <dgm:pt modelId="{32015C29-A008-DD49-8C6C-A994016A4AAE}" type="parTrans" cxnId="{AC446A06-2653-AD4A-B607-396481D82E98}">
      <dgm:prSet/>
      <dgm:spPr/>
      <dgm:t>
        <a:bodyPr/>
        <a:lstStyle/>
        <a:p>
          <a:endParaRPr lang="en-GB"/>
        </a:p>
      </dgm:t>
    </dgm:pt>
    <dgm:pt modelId="{8D77D954-F5C6-DA42-845E-C33EBB8D8304}" type="pres">
      <dgm:prSet presAssocID="{3F15F894-4330-8B42-AE04-720EBEA7164D}" presName="Name0" presStyleCnt="0">
        <dgm:presLayoutVars>
          <dgm:chMax val="4"/>
          <dgm:resizeHandles val="exact"/>
        </dgm:presLayoutVars>
      </dgm:prSet>
      <dgm:spPr/>
    </dgm:pt>
    <dgm:pt modelId="{09E033BA-43C6-D142-9545-7F5DD3293678}" type="pres">
      <dgm:prSet presAssocID="{3F15F894-4330-8B42-AE04-720EBEA7164D}" presName="ellipse" presStyleLbl="trBgShp" presStyleIdx="0" presStyleCnt="1"/>
      <dgm:spPr/>
    </dgm:pt>
    <dgm:pt modelId="{B6E2CF48-98C4-544F-AAA8-6E159C656D8C}" type="pres">
      <dgm:prSet presAssocID="{3F15F894-4330-8B42-AE04-720EBEA7164D}" presName="arrow1" presStyleLbl="fgShp" presStyleIdx="0" presStyleCnt="1"/>
      <dgm:spPr/>
    </dgm:pt>
    <dgm:pt modelId="{D22329BA-936E-4E4C-9353-88A7F94638AD}" type="pres">
      <dgm:prSet presAssocID="{3F15F894-4330-8B42-AE04-720EBEA7164D}" presName="rectangle" presStyleLbl="revTx" presStyleIdx="0" presStyleCnt="1" custScaleX="213189" custLinFactNeighborX="981" custLinFactNeighborY="21420">
        <dgm:presLayoutVars>
          <dgm:bulletEnabled val="1"/>
        </dgm:presLayoutVars>
      </dgm:prSet>
      <dgm:spPr/>
    </dgm:pt>
    <dgm:pt modelId="{A9A4BB47-74C8-B247-AE91-C8935BEEB1D2}" type="pres">
      <dgm:prSet presAssocID="{064CA159-90F6-474D-88ED-A66D9E488112}" presName="item1" presStyleLbl="node1" presStyleIdx="0" presStyleCnt="3">
        <dgm:presLayoutVars>
          <dgm:bulletEnabled val="1"/>
        </dgm:presLayoutVars>
      </dgm:prSet>
      <dgm:spPr/>
    </dgm:pt>
    <dgm:pt modelId="{057BCE9F-2670-4E43-97C3-5585023E4C8F}" type="pres">
      <dgm:prSet presAssocID="{2E3E629C-5F2C-0C46-BD90-DB23AE6A88E8}" presName="item2" presStyleLbl="node1" presStyleIdx="1" presStyleCnt="3" custLinFactNeighborX="-10529" custLinFactNeighborY="-14001">
        <dgm:presLayoutVars>
          <dgm:bulletEnabled val="1"/>
        </dgm:presLayoutVars>
      </dgm:prSet>
      <dgm:spPr/>
    </dgm:pt>
    <dgm:pt modelId="{DB5C6AC4-6E3D-F442-892E-F71E19542C4C}" type="pres">
      <dgm:prSet presAssocID="{E2C27A64-4D41-BD48-983B-265FD934E31B}" presName="item3" presStyleLbl="node1" presStyleIdx="2" presStyleCnt="3">
        <dgm:presLayoutVars>
          <dgm:bulletEnabled val="1"/>
        </dgm:presLayoutVars>
      </dgm:prSet>
      <dgm:spPr/>
    </dgm:pt>
    <dgm:pt modelId="{615CEF2A-2568-4B4E-88C3-221DFB5EED38}" type="pres">
      <dgm:prSet presAssocID="{3F15F894-4330-8B42-AE04-720EBEA7164D}" presName="funnel" presStyleLbl="trAlignAcc1" presStyleIdx="0" presStyleCnt="1"/>
      <dgm:spPr/>
    </dgm:pt>
  </dgm:ptLst>
  <dgm:cxnLst>
    <dgm:cxn modelId="{AC446A06-2653-AD4A-B607-396481D82E98}" srcId="{3F15F894-4330-8B42-AE04-720EBEA7164D}" destId="{E2C27A64-4D41-BD48-983B-265FD934E31B}" srcOrd="3" destOrd="0" parTransId="{32015C29-A008-DD49-8C6C-A994016A4AAE}" sibTransId="{F62922DC-72C3-2E48-A732-CA27D74F0D16}"/>
    <dgm:cxn modelId="{E711DC56-72F5-6E4D-B2D3-2B8EEE063B21}" srcId="{3F15F894-4330-8B42-AE04-720EBEA7164D}" destId="{2E3E629C-5F2C-0C46-BD90-DB23AE6A88E8}" srcOrd="2" destOrd="0" parTransId="{2349C937-92DF-154E-9EAB-FE7218426225}" sibTransId="{101AC375-22C0-C74B-A4B8-756573B5B9EF}"/>
    <dgm:cxn modelId="{0BBFE356-CC32-0A44-ADD7-BC7CB6905B5D}" type="presOf" srcId="{E2C27A64-4D41-BD48-983B-265FD934E31B}" destId="{D22329BA-936E-4E4C-9353-88A7F94638AD}" srcOrd="0" destOrd="0" presId="urn:microsoft.com/office/officeart/2005/8/layout/funnel1"/>
    <dgm:cxn modelId="{44EC88A1-3F39-864B-A382-78D6261FF442}" srcId="{3F15F894-4330-8B42-AE04-720EBEA7164D}" destId="{064CA159-90F6-474D-88ED-A66D9E488112}" srcOrd="1" destOrd="0" parTransId="{BBBFEC36-637F-DB4F-A7AD-C989C8FF3E48}" sibTransId="{49E4E07F-7CC5-A945-99B9-7EE35681E9BB}"/>
    <dgm:cxn modelId="{8A663CAB-56B5-6C4F-A5B0-FE4FC09E455E}" type="presOf" srcId="{0B1B584E-6448-6B41-8618-B2C6DCF85DAA}" destId="{DB5C6AC4-6E3D-F442-892E-F71E19542C4C}" srcOrd="0" destOrd="0" presId="urn:microsoft.com/office/officeart/2005/8/layout/funnel1"/>
    <dgm:cxn modelId="{48EEFDB0-6FBF-0B4B-96D0-3B2B05FAFBA1}" srcId="{3F15F894-4330-8B42-AE04-720EBEA7164D}" destId="{0B1B584E-6448-6B41-8618-B2C6DCF85DAA}" srcOrd="0" destOrd="0" parTransId="{783694FE-ACE4-294F-BE8C-C748F8BE3453}" sibTransId="{DD541373-075E-D742-92B5-6B82EE292E5C}"/>
    <dgm:cxn modelId="{D4D614B3-5A99-994A-81BB-69A9A4A58760}" type="presOf" srcId="{3F15F894-4330-8B42-AE04-720EBEA7164D}" destId="{8D77D954-F5C6-DA42-845E-C33EBB8D8304}" srcOrd="0" destOrd="0" presId="urn:microsoft.com/office/officeart/2005/8/layout/funnel1"/>
    <dgm:cxn modelId="{FE0A63C3-46D8-694D-A435-D5706E32AE7B}" type="presOf" srcId="{064CA159-90F6-474D-88ED-A66D9E488112}" destId="{057BCE9F-2670-4E43-97C3-5585023E4C8F}" srcOrd="0" destOrd="0" presId="urn:microsoft.com/office/officeart/2005/8/layout/funnel1"/>
    <dgm:cxn modelId="{AD360EF4-A09D-5943-91FD-F5F4041EA72B}" type="presOf" srcId="{2E3E629C-5F2C-0C46-BD90-DB23AE6A88E8}" destId="{A9A4BB47-74C8-B247-AE91-C8935BEEB1D2}" srcOrd="0" destOrd="0" presId="urn:microsoft.com/office/officeart/2005/8/layout/funnel1"/>
    <dgm:cxn modelId="{509B6577-9F30-0C4C-B969-47E0B7C81384}" type="presParOf" srcId="{8D77D954-F5C6-DA42-845E-C33EBB8D8304}" destId="{09E033BA-43C6-D142-9545-7F5DD3293678}" srcOrd="0" destOrd="0" presId="urn:microsoft.com/office/officeart/2005/8/layout/funnel1"/>
    <dgm:cxn modelId="{9E81E6C9-B369-AC48-98A7-E46377B00BD7}" type="presParOf" srcId="{8D77D954-F5C6-DA42-845E-C33EBB8D8304}" destId="{B6E2CF48-98C4-544F-AAA8-6E159C656D8C}" srcOrd="1" destOrd="0" presId="urn:microsoft.com/office/officeart/2005/8/layout/funnel1"/>
    <dgm:cxn modelId="{E5A2C4D5-0EBE-1D4A-812E-B778B3F31E8A}" type="presParOf" srcId="{8D77D954-F5C6-DA42-845E-C33EBB8D8304}" destId="{D22329BA-936E-4E4C-9353-88A7F94638AD}" srcOrd="2" destOrd="0" presId="urn:microsoft.com/office/officeart/2005/8/layout/funnel1"/>
    <dgm:cxn modelId="{66035D6C-DB86-F64E-9076-9367C4BDCB22}" type="presParOf" srcId="{8D77D954-F5C6-DA42-845E-C33EBB8D8304}" destId="{A9A4BB47-74C8-B247-AE91-C8935BEEB1D2}" srcOrd="3" destOrd="0" presId="urn:microsoft.com/office/officeart/2005/8/layout/funnel1"/>
    <dgm:cxn modelId="{F43AEC18-9AAB-B042-93E4-22D690700CE2}" type="presParOf" srcId="{8D77D954-F5C6-DA42-845E-C33EBB8D8304}" destId="{057BCE9F-2670-4E43-97C3-5585023E4C8F}" srcOrd="4" destOrd="0" presId="urn:microsoft.com/office/officeart/2005/8/layout/funnel1"/>
    <dgm:cxn modelId="{D19F069B-C46C-B947-9BF4-8430D4A2CD69}" type="presParOf" srcId="{8D77D954-F5C6-DA42-845E-C33EBB8D8304}" destId="{DB5C6AC4-6E3D-F442-892E-F71E19542C4C}" srcOrd="5" destOrd="0" presId="urn:microsoft.com/office/officeart/2005/8/layout/funnel1"/>
    <dgm:cxn modelId="{E48F5036-DC93-DC41-8FB0-95805E737D88}" type="presParOf" srcId="{8D77D954-F5C6-DA42-845E-C33EBB8D8304}" destId="{615CEF2A-2568-4B4E-88C3-221DFB5EED3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15F894-4330-8B42-AE04-720EBEA7164D}" type="doc">
      <dgm:prSet loTypeId="urn:microsoft.com/office/officeart/2005/8/layout/funnel1" loCatId="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0B1B584E-6448-6B41-8618-B2C6DCF85DAA}">
      <dgm:prSet phldrT="[Texto]"/>
      <dgm:spPr/>
      <dgm:t>
        <a:bodyPr/>
        <a:lstStyle/>
        <a:p>
          <a:r>
            <a:rPr lang="es-CL" noProof="0" dirty="0"/>
            <a:t>Datos al nivel de la variante</a:t>
          </a:r>
        </a:p>
      </dgm:t>
    </dgm:pt>
    <dgm:pt modelId="{783694FE-ACE4-294F-BE8C-C748F8BE3453}" type="parTrans" cxnId="{48EEFDB0-6FBF-0B4B-96D0-3B2B05FAFBA1}">
      <dgm:prSet/>
      <dgm:spPr/>
      <dgm:t>
        <a:bodyPr/>
        <a:lstStyle/>
        <a:p>
          <a:endParaRPr lang="en-GB"/>
        </a:p>
      </dgm:t>
    </dgm:pt>
    <dgm:pt modelId="{DD541373-075E-D742-92B5-6B82EE292E5C}" type="sibTrans" cxnId="{48EEFDB0-6FBF-0B4B-96D0-3B2B05FAFBA1}">
      <dgm:prSet/>
      <dgm:spPr/>
      <dgm:t>
        <a:bodyPr/>
        <a:lstStyle/>
        <a:p>
          <a:endParaRPr lang="en-GB"/>
        </a:p>
      </dgm:t>
    </dgm:pt>
    <dgm:pt modelId="{064CA159-90F6-474D-88ED-A66D9E488112}">
      <dgm:prSet phldrT="[Texto]"/>
      <dgm:spPr/>
      <dgm:t>
        <a:bodyPr/>
        <a:lstStyle/>
        <a:p>
          <a:r>
            <a:rPr lang="es-CL" noProof="0" dirty="0"/>
            <a:t>Datos al nivel del Gen</a:t>
          </a:r>
        </a:p>
      </dgm:t>
    </dgm:pt>
    <dgm:pt modelId="{BBBFEC36-637F-DB4F-A7AD-C989C8FF3E48}" type="parTrans" cxnId="{44EC88A1-3F39-864B-A382-78D6261FF442}">
      <dgm:prSet/>
      <dgm:spPr/>
      <dgm:t>
        <a:bodyPr/>
        <a:lstStyle/>
        <a:p>
          <a:endParaRPr lang="en-GB"/>
        </a:p>
      </dgm:t>
    </dgm:pt>
    <dgm:pt modelId="{49E4E07F-7CC5-A945-99B9-7EE35681E9BB}" type="sibTrans" cxnId="{44EC88A1-3F39-864B-A382-78D6261FF442}">
      <dgm:prSet/>
      <dgm:spPr/>
      <dgm:t>
        <a:bodyPr/>
        <a:lstStyle/>
        <a:p>
          <a:endParaRPr lang="en-GB"/>
        </a:p>
      </dgm:t>
    </dgm:pt>
    <dgm:pt modelId="{2E3E629C-5F2C-0C46-BD90-DB23AE6A88E8}">
      <dgm:prSet phldrT="[Texto]"/>
      <dgm:spPr/>
      <dgm:t>
        <a:bodyPr/>
        <a:lstStyle/>
        <a:p>
          <a:r>
            <a:rPr lang="es-CL" noProof="0" dirty="0"/>
            <a:t>Datos al nivel de la Región</a:t>
          </a:r>
        </a:p>
      </dgm:t>
    </dgm:pt>
    <dgm:pt modelId="{2349C937-92DF-154E-9EAB-FE7218426225}" type="parTrans" cxnId="{E711DC56-72F5-6E4D-B2D3-2B8EEE063B21}">
      <dgm:prSet/>
      <dgm:spPr/>
      <dgm:t>
        <a:bodyPr/>
        <a:lstStyle/>
        <a:p>
          <a:endParaRPr lang="en-GB"/>
        </a:p>
      </dgm:t>
    </dgm:pt>
    <dgm:pt modelId="{101AC375-22C0-C74B-A4B8-756573B5B9EF}" type="sibTrans" cxnId="{E711DC56-72F5-6E4D-B2D3-2B8EEE063B21}">
      <dgm:prSet/>
      <dgm:spPr/>
      <dgm:t>
        <a:bodyPr/>
        <a:lstStyle/>
        <a:p>
          <a:endParaRPr lang="en-GB"/>
        </a:p>
      </dgm:t>
    </dgm:pt>
    <dgm:pt modelId="{E2C27A64-4D41-BD48-983B-265FD934E31B}">
      <dgm:prSet phldrT="[Texto]" custT="1"/>
      <dgm:spPr/>
      <dgm:t>
        <a:bodyPr/>
        <a:lstStyle/>
        <a:p>
          <a:r>
            <a:rPr lang="es-CL" sz="2000" noProof="0" dirty="0"/>
            <a:t>Anotación y Filtración</a:t>
          </a:r>
        </a:p>
      </dgm:t>
    </dgm:pt>
    <dgm:pt modelId="{F62922DC-72C3-2E48-A732-CA27D74F0D16}" type="sibTrans" cxnId="{AC446A06-2653-AD4A-B607-396481D82E98}">
      <dgm:prSet/>
      <dgm:spPr/>
      <dgm:t>
        <a:bodyPr/>
        <a:lstStyle/>
        <a:p>
          <a:endParaRPr lang="en-GB"/>
        </a:p>
      </dgm:t>
    </dgm:pt>
    <dgm:pt modelId="{32015C29-A008-DD49-8C6C-A994016A4AAE}" type="parTrans" cxnId="{AC446A06-2653-AD4A-B607-396481D82E98}">
      <dgm:prSet/>
      <dgm:spPr/>
      <dgm:t>
        <a:bodyPr/>
        <a:lstStyle/>
        <a:p>
          <a:endParaRPr lang="en-GB"/>
        </a:p>
      </dgm:t>
    </dgm:pt>
    <dgm:pt modelId="{8D77D954-F5C6-DA42-845E-C33EBB8D8304}" type="pres">
      <dgm:prSet presAssocID="{3F15F894-4330-8B42-AE04-720EBEA7164D}" presName="Name0" presStyleCnt="0">
        <dgm:presLayoutVars>
          <dgm:chMax val="4"/>
          <dgm:resizeHandles val="exact"/>
        </dgm:presLayoutVars>
      </dgm:prSet>
      <dgm:spPr/>
    </dgm:pt>
    <dgm:pt modelId="{09E033BA-43C6-D142-9545-7F5DD3293678}" type="pres">
      <dgm:prSet presAssocID="{3F15F894-4330-8B42-AE04-720EBEA7164D}" presName="ellipse" presStyleLbl="trBgShp" presStyleIdx="0" presStyleCnt="1"/>
      <dgm:spPr/>
    </dgm:pt>
    <dgm:pt modelId="{B6E2CF48-98C4-544F-AAA8-6E159C656D8C}" type="pres">
      <dgm:prSet presAssocID="{3F15F894-4330-8B42-AE04-720EBEA7164D}" presName="arrow1" presStyleLbl="fgShp" presStyleIdx="0" presStyleCnt="1"/>
      <dgm:spPr/>
    </dgm:pt>
    <dgm:pt modelId="{D22329BA-936E-4E4C-9353-88A7F94638AD}" type="pres">
      <dgm:prSet presAssocID="{3F15F894-4330-8B42-AE04-720EBEA7164D}" presName="rectangle" presStyleLbl="revTx" presStyleIdx="0" presStyleCnt="1" custScaleX="213189" custLinFactNeighborX="981" custLinFactNeighborY="21420">
        <dgm:presLayoutVars>
          <dgm:bulletEnabled val="1"/>
        </dgm:presLayoutVars>
      </dgm:prSet>
      <dgm:spPr/>
    </dgm:pt>
    <dgm:pt modelId="{A9A4BB47-74C8-B247-AE91-C8935BEEB1D2}" type="pres">
      <dgm:prSet presAssocID="{064CA159-90F6-474D-88ED-A66D9E488112}" presName="item1" presStyleLbl="node1" presStyleIdx="0" presStyleCnt="3">
        <dgm:presLayoutVars>
          <dgm:bulletEnabled val="1"/>
        </dgm:presLayoutVars>
      </dgm:prSet>
      <dgm:spPr/>
    </dgm:pt>
    <dgm:pt modelId="{057BCE9F-2670-4E43-97C3-5585023E4C8F}" type="pres">
      <dgm:prSet presAssocID="{2E3E629C-5F2C-0C46-BD90-DB23AE6A88E8}" presName="item2" presStyleLbl="node1" presStyleIdx="1" presStyleCnt="3" custLinFactNeighborX="-10529" custLinFactNeighborY="-14001">
        <dgm:presLayoutVars>
          <dgm:bulletEnabled val="1"/>
        </dgm:presLayoutVars>
      </dgm:prSet>
      <dgm:spPr/>
    </dgm:pt>
    <dgm:pt modelId="{DB5C6AC4-6E3D-F442-892E-F71E19542C4C}" type="pres">
      <dgm:prSet presAssocID="{E2C27A64-4D41-BD48-983B-265FD934E31B}" presName="item3" presStyleLbl="node1" presStyleIdx="2" presStyleCnt="3">
        <dgm:presLayoutVars>
          <dgm:bulletEnabled val="1"/>
        </dgm:presLayoutVars>
      </dgm:prSet>
      <dgm:spPr/>
    </dgm:pt>
    <dgm:pt modelId="{615CEF2A-2568-4B4E-88C3-221DFB5EED38}" type="pres">
      <dgm:prSet presAssocID="{3F15F894-4330-8B42-AE04-720EBEA7164D}" presName="funnel" presStyleLbl="trAlignAcc1" presStyleIdx="0" presStyleCnt="1"/>
      <dgm:spPr/>
    </dgm:pt>
  </dgm:ptLst>
  <dgm:cxnLst>
    <dgm:cxn modelId="{AC446A06-2653-AD4A-B607-396481D82E98}" srcId="{3F15F894-4330-8B42-AE04-720EBEA7164D}" destId="{E2C27A64-4D41-BD48-983B-265FD934E31B}" srcOrd="3" destOrd="0" parTransId="{32015C29-A008-DD49-8C6C-A994016A4AAE}" sibTransId="{F62922DC-72C3-2E48-A732-CA27D74F0D16}"/>
    <dgm:cxn modelId="{E711DC56-72F5-6E4D-B2D3-2B8EEE063B21}" srcId="{3F15F894-4330-8B42-AE04-720EBEA7164D}" destId="{2E3E629C-5F2C-0C46-BD90-DB23AE6A88E8}" srcOrd="2" destOrd="0" parTransId="{2349C937-92DF-154E-9EAB-FE7218426225}" sibTransId="{101AC375-22C0-C74B-A4B8-756573B5B9EF}"/>
    <dgm:cxn modelId="{0BBFE356-CC32-0A44-ADD7-BC7CB6905B5D}" type="presOf" srcId="{E2C27A64-4D41-BD48-983B-265FD934E31B}" destId="{D22329BA-936E-4E4C-9353-88A7F94638AD}" srcOrd="0" destOrd="0" presId="urn:microsoft.com/office/officeart/2005/8/layout/funnel1"/>
    <dgm:cxn modelId="{44EC88A1-3F39-864B-A382-78D6261FF442}" srcId="{3F15F894-4330-8B42-AE04-720EBEA7164D}" destId="{064CA159-90F6-474D-88ED-A66D9E488112}" srcOrd="1" destOrd="0" parTransId="{BBBFEC36-637F-DB4F-A7AD-C989C8FF3E48}" sibTransId="{49E4E07F-7CC5-A945-99B9-7EE35681E9BB}"/>
    <dgm:cxn modelId="{8A663CAB-56B5-6C4F-A5B0-FE4FC09E455E}" type="presOf" srcId="{0B1B584E-6448-6B41-8618-B2C6DCF85DAA}" destId="{DB5C6AC4-6E3D-F442-892E-F71E19542C4C}" srcOrd="0" destOrd="0" presId="urn:microsoft.com/office/officeart/2005/8/layout/funnel1"/>
    <dgm:cxn modelId="{48EEFDB0-6FBF-0B4B-96D0-3B2B05FAFBA1}" srcId="{3F15F894-4330-8B42-AE04-720EBEA7164D}" destId="{0B1B584E-6448-6B41-8618-B2C6DCF85DAA}" srcOrd="0" destOrd="0" parTransId="{783694FE-ACE4-294F-BE8C-C748F8BE3453}" sibTransId="{DD541373-075E-D742-92B5-6B82EE292E5C}"/>
    <dgm:cxn modelId="{D4D614B3-5A99-994A-81BB-69A9A4A58760}" type="presOf" srcId="{3F15F894-4330-8B42-AE04-720EBEA7164D}" destId="{8D77D954-F5C6-DA42-845E-C33EBB8D8304}" srcOrd="0" destOrd="0" presId="urn:microsoft.com/office/officeart/2005/8/layout/funnel1"/>
    <dgm:cxn modelId="{FE0A63C3-46D8-694D-A435-D5706E32AE7B}" type="presOf" srcId="{064CA159-90F6-474D-88ED-A66D9E488112}" destId="{057BCE9F-2670-4E43-97C3-5585023E4C8F}" srcOrd="0" destOrd="0" presId="urn:microsoft.com/office/officeart/2005/8/layout/funnel1"/>
    <dgm:cxn modelId="{AD360EF4-A09D-5943-91FD-F5F4041EA72B}" type="presOf" srcId="{2E3E629C-5F2C-0C46-BD90-DB23AE6A88E8}" destId="{A9A4BB47-74C8-B247-AE91-C8935BEEB1D2}" srcOrd="0" destOrd="0" presId="urn:microsoft.com/office/officeart/2005/8/layout/funnel1"/>
    <dgm:cxn modelId="{509B6577-9F30-0C4C-B969-47E0B7C81384}" type="presParOf" srcId="{8D77D954-F5C6-DA42-845E-C33EBB8D8304}" destId="{09E033BA-43C6-D142-9545-7F5DD3293678}" srcOrd="0" destOrd="0" presId="urn:microsoft.com/office/officeart/2005/8/layout/funnel1"/>
    <dgm:cxn modelId="{9E81E6C9-B369-AC48-98A7-E46377B00BD7}" type="presParOf" srcId="{8D77D954-F5C6-DA42-845E-C33EBB8D8304}" destId="{B6E2CF48-98C4-544F-AAA8-6E159C656D8C}" srcOrd="1" destOrd="0" presId="urn:microsoft.com/office/officeart/2005/8/layout/funnel1"/>
    <dgm:cxn modelId="{E5A2C4D5-0EBE-1D4A-812E-B778B3F31E8A}" type="presParOf" srcId="{8D77D954-F5C6-DA42-845E-C33EBB8D8304}" destId="{D22329BA-936E-4E4C-9353-88A7F94638AD}" srcOrd="2" destOrd="0" presId="urn:microsoft.com/office/officeart/2005/8/layout/funnel1"/>
    <dgm:cxn modelId="{66035D6C-DB86-F64E-9076-9367C4BDCB22}" type="presParOf" srcId="{8D77D954-F5C6-DA42-845E-C33EBB8D8304}" destId="{A9A4BB47-74C8-B247-AE91-C8935BEEB1D2}" srcOrd="3" destOrd="0" presId="urn:microsoft.com/office/officeart/2005/8/layout/funnel1"/>
    <dgm:cxn modelId="{F43AEC18-9AAB-B042-93E4-22D690700CE2}" type="presParOf" srcId="{8D77D954-F5C6-DA42-845E-C33EBB8D8304}" destId="{057BCE9F-2670-4E43-97C3-5585023E4C8F}" srcOrd="4" destOrd="0" presId="urn:microsoft.com/office/officeart/2005/8/layout/funnel1"/>
    <dgm:cxn modelId="{D19F069B-C46C-B947-9BF4-8430D4A2CD69}" type="presParOf" srcId="{8D77D954-F5C6-DA42-845E-C33EBB8D8304}" destId="{DB5C6AC4-6E3D-F442-892E-F71E19542C4C}" srcOrd="5" destOrd="0" presId="urn:microsoft.com/office/officeart/2005/8/layout/funnel1"/>
    <dgm:cxn modelId="{E48F5036-DC93-DC41-8FB0-95805E737D88}" type="presParOf" srcId="{8D77D954-F5C6-DA42-845E-C33EBB8D8304}" destId="{615CEF2A-2568-4B4E-88C3-221DFB5EED3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15F894-4330-8B42-AE04-720EBEA7164D}" type="doc">
      <dgm:prSet loTypeId="urn:microsoft.com/office/officeart/2005/8/layout/funnel1" loCatId="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0B1B584E-6448-6B41-8618-B2C6DCF85DAA}">
      <dgm:prSet phldrT="[Texto]"/>
      <dgm:spPr/>
      <dgm:t>
        <a:bodyPr/>
        <a:lstStyle/>
        <a:p>
          <a:r>
            <a:rPr lang="es-CL" noProof="0" dirty="0"/>
            <a:t>Datos al nivel de la variante</a:t>
          </a:r>
        </a:p>
      </dgm:t>
    </dgm:pt>
    <dgm:pt modelId="{783694FE-ACE4-294F-BE8C-C748F8BE3453}" type="parTrans" cxnId="{48EEFDB0-6FBF-0B4B-96D0-3B2B05FAFBA1}">
      <dgm:prSet/>
      <dgm:spPr/>
      <dgm:t>
        <a:bodyPr/>
        <a:lstStyle/>
        <a:p>
          <a:endParaRPr lang="en-GB"/>
        </a:p>
      </dgm:t>
    </dgm:pt>
    <dgm:pt modelId="{DD541373-075E-D742-92B5-6B82EE292E5C}" type="sibTrans" cxnId="{48EEFDB0-6FBF-0B4B-96D0-3B2B05FAFBA1}">
      <dgm:prSet/>
      <dgm:spPr/>
      <dgm:t>
        <a:bodyPr/>
        <a:lstStyle/>
        <a:p>
          <a:endParaRPr lang="en-GB"/>
        </a:p>
      </dgm:t>
    </dgm:pt>
    <dgm:pt modelId="{064CA159-90F6-474D-88ED-A66D9E488112}">
      <dgm:prSet phldrT="[Texto]"/>
      <dgm:spPr/>
      <dgm:t>
        <a:bodyPr/>
        <a:lstStyle/>
        <a:p>
          <a:r>
            <a:rPr lang="es-CL" noProof="0" dirty="0"/>
            <a:t>Datos al nivel del Gen</a:t>
          </a:r>
        </a:p>
      </dgm:t>
    </dgm:pt>
    <dgm:pt modelId="{BBBFEC36-637F-DB4F-A7AD-C989C8FF3E48}" type="parTrans" cxnId="{44EC88A1-3F39-864B-A382-78D6261FF442}">
      <dgm:prSet/>
      <dgm:spPr/>
      <dgm:t>
        <a:bodyPr/>
        <a:lstStyle/>
        <a:p>
          <a:endParaRPr lang="en-GB"/>
        </a:p>
      </dgm:t>
    </dgm:pt>
    <dgm:pt modelId="{49E4E07F-7CC5-A945-99B9-7EE35681E9BB}" type="sibTrans" cxnId="{44EC88A1-3F39-864B-A382-78D6261FF442}">
      <dgm:prSet/>
      <dgm:spPr/>
      <dgm:t>
        <a:bodyPr/>
        <a:lstStyle/>
        <a:p>
          <a:endParaRPr lang="en-GB"/>
        </a:p>
      </dgm:t>
    </dgm:pt>
    <dgm:pt modelId="{2E3E629C-5F2C-0C46-BD90-DB23AE6A88E8}">
      <dgm:prSet phldrT="[Texto]"/>
      <dgm:spPr/>
      <dgm:t>
        <a:bodyPr/>
        <a:lstStyle/>
        <a:p>
          <a:r>
            <a:rPr lang="es-CL" noProof="0" dirty="0"/>
            <a:t>Datos al nivel de la Región</a:t>
          </a:r>
        </a:p>
      </dgm:t>
    </dgm:pt>
    <dgm:pt modelId="{2349C937-92DF-154E-9EAB-FE7218426225}" type="parTrans" cxnId="{E711DC56-72F5-6E4D-B2D3-2B8EEE063B21}">
      <dgm:prSet/>
      <dgm:spPr/>
      <dgm:t>
        <a:bodyPr/>
        <a:lstStyle/>
        <a:p>
          <a:endParaRPr lang="en-GB"/>
        </a:p>
      </dgm:t>
    </dgm:pt>
    <dgm:pt modelId="{101AC375-22C0-C74B-A4B8-756573B5B9EF}" type="sibTrans" cxnId="{E711DC56-72F5-6E4D-B2D3-2B8EEE063B21}">
      <dgm:prSet/>
      <dgm:spPr/>
      <dgm:t>
        <a:bodyPr/>
        <a:lstStyle/>
        <a:p>
          <a:endParaRPr lang="en-GB"/>
        </a:p>
      </dgm:t>
    </dgm:pt>
    <dgm:pt modelId="{E2C27A64-4D41-BD48-983B-265FD934E31B}">
      <dgm:prSet phldrT="[Texto]" custT="1"/>
      <dgm:spPr/>
      <dgm:t>
        <a:bodyPr/>
        <a:lstStyle/>
        <a:p>
          <a:r>
            <a:rPr lang="es-CL" sz="2000" b="1" noProof="0" dirty="0"/>
            <a:t>Anotación y Filtración</a:t>
          </a:r>
        </a:p>
      </dgm:t>
    </dgm:pt>
    <dgm:pt modelId="{F62922DC-72C3-2E48-A732-CA27D74F0D16}" type="sibTrans" cxnId="{AC446A06-2653-AD4A-B607-396481D82E98}">
      <dgm:prSet/>
      <dgm:spPr/>
      <dgm:t>
        <a:bodyPr/>
        <a:lstStyle/>
        <a:p>
          <a:endParaRPr lang="en-GB"/>
        </a:p>
      </dgm:t>
    </dgm:pt>
    <dgm:pt modelId="{32015C29-A008-DD49-8C6C-A994016A4AAE}" type="parTrans" cxnId="{AC446A06-2653-AD4A-B607-396481D82E98}">
      <dgm:prSet/>
      <dgm:spPr/>
      <dgm:t>
        <a:bodyPr/>
        <a:lstStyle/>
        <a:p>
          <a:endParaRPr lang="en-GB"/>
        </a:p>
      </dgm:t>
    </dgm:pt>
    <dgm:pt modelId="{8D77D954-F5C6-DA42-845E-C33EBB8D8304}" type="pres">
      <dgm:prSet presAssocID="{3F15F894-4330-8B42-AE04-720EBEA7164D}" presName="Name0" presStyleCnt="0">
        <dgm:presLayoutVars>
          <dgm:chMax val="4"/>
          <dgm:resizeHandles val="exact"/>
        </dgm:presLayoutVars>
      </dgm:prSet>
      <dgm:spPr/>
    </dgm:pt>
    <dgm:pt modelId="{09E033BA-43C6-D142-9545-7F5DD3293678}" type="pres">
      <dgm:prSet presAssocID="{3F15F894-4330-8B42-AE04-720EBEA7164D}" presName="ellipse" presStyleLbl="trBgShp" presStyleIdx="0" presStyleCnt="1"/>
      <dgm:spPr/>
    </dgm:pt>
    <dgm:pt modelId="{B6E2CF48-98C4-544F-AAA8-6E159C656D8C}" type="pres">
      <dgm:prSet presAssocID="{3F15F894-4330-8B42-AE04-720EBEA7164D}" presName="arrow1" presStyleLbl="fgShp" presStyleIdx="0" presStyleCnt="1"/>
      <dgm:spPr/>
    </dgm:pt>
    <dgm:pt modelId="{D22329BA-936E-4E4C-9353-88A7F94638AD}" type="pres">
      <dgm:prSet presAssocID="{3F15F894-4330-8B42-AE04-720EBEA7164D}" presName="rectangle" presStyleLbl="revTx" presStyleIdx="0" presStyleCnt="1" custScaleX="213189" custLinFactNeighborX="981" custLinFactNeighborY="21420">
        <dgm:presLayoutVars>
          <dgm:bulletEnabled val="1"/>
        </dgm:presLayoutVars>
      </dgm:prSet>
      <dgm:spPr/>
    </dgm:pt>
    <dgm:pt modelId="{A9A4BB47-74C8-B247-AE91-C8935BEEB1D2}" type="pres">
      <dgm:prSet presAssocID="{064CA159-90F6-474D-88ED-A66D9E488112}" presName="item1" presStyleLbl="node1" presStyleIdx="0" presStyleCnt="3">
        <dgm:presLayoutVars>
          <dgm:bulletEnabled val="1"/>
        </dgm:presLayoutVars>
      </dgm:prSet>
      <dgm:spPr/>
    </dgm:pt>
    <dgm:pt modelId="{057BCE9F-2670-4E43-97C3-5585023E4C8F}" type="pres">
      <dgm:prSet presAssocID="{2E3E629C-5F2C-0C46-BD90-DB23AE6A88E8}" presName="item2" presStyleLbl="node1" presStyleIdx="1" presStyleCnt="3" custLinFactNeighborX="-10529" custLinFactNeighborY="-14001">
        <dgm:presLayoutVars>
          <dgm:bulletEnabled val="1"/>
        </dgm:presLayoutVars>
      </dgm:prSet>
      <dgm:spPr/>
    </dgm:pt>
    <dgm:pt modelId="{DB5C6AC4-6E3D-F442-892E-F71E19542C4C}" type="pres">
      <dgm:prSet presAssocID="{E2C27A64-4D41-BD48-983B-265FD934E31B}" presName="item3" presStyleLbl="node1" presStyleIdx="2" presStyleCnt="3">
        <dgm:presLayoutVars>
          <dgm:bulletEnabled val="1"/>
        </dgm:presLayoutVars>
      </dgm:prSet>
      <dgm:spPr/>
    </dgm:pt>
    <dgm:pt modelId="{615CEF2A-2568-4B4E-88C3-221DFB5EED38}" type="pres">
      <dgm:prSet presAssocID="{3F15F894-4330-8B42-AE04-720EBEA7164D}" presName="funnel" presStyleLbl="trAlignAcc1" presStyleIdx="0" presStyleCnt="1"/>
      <dgm:spPr/>
    </dgm:pt>
  </dgm:ptLst>
  <dgm:cxnLst>
    <dgm:cxn modelId="{AC446A06-2653-AD4A-B607-396481D82E98}" srcId="{3F15F894-4330-8B42-AE04-720EBEA7164D}" destId="{E2C27A64-4D41-BD48-983B-265FD934E31B}" srcOrd="3" destOrd="0" parTransId="{32015C29-A008-DD49-8C6C-A994016A4AAE}" sibTransId="{F62922DC-72C3-2E48-A732-CA27D74F0D16}"/>
    <dgm:cxn modelId="{E711DC56-72F5-6E4D-B2D3-2B8EEE063B21}" srcId="{3F15F894-4330-8B42-AE04-720EBEA7164D}" destId="{2E3E629C-5F2C-0C46-BD90-DB23AE6A88E8}" srcOrd="2" destOrd="0" parTransId="{2349C937-92DF-154E-9EAB-FE7218426225}" sibTransId="{101AC375-22C0-C74B-A4B8-756573B5B9EF}"/>
    <dgm:cxn modelId="{0BBFE356-CC32-0A44-ADD7-BC7CB6905B5D}" type="presOf" srcId="{E2C27A64-4D41-BD48-983B-265FD934E31B}" destId="{D22329BA-936E-4E4C-9353-88A7F94638AD}" srcOrd="0" destOrd="0" presId="urn:microsoft.com/office/officeart/2005/8/layout/funnel1"/>
    <dgm:cxn modelId="{44EC88A1-3F39-864B-A382-78D6261FF442}" srcId="{3F15F894-4330-8B42-AE04-720EBEA7164D}" destId="{064CA159-90F6-474D-88ED-A66D9E488112}" srcOrd="1" destOrd="0" parTransId="{BBBFEC36-637F-DB4F-A7AD-C989C8FF3E48}" sibTransId="{49E4E07F-7CC5-A945-99B9-7EE35681E9BB}"/>
    <dgm:cxn modelId="{8A663CAB-56B5-6C4F-A5B0-FE4FC09E455E}" type="presOf" srcId="{0B1B584E-6448-6B41-8618-B2C6DCF85DAA}" destId="{DB5C6AC4-6E3D-F442-892E-F71E19542C4C}" srcOrd="0" destOrd="0" presId="urn:microsoft.com/office/officeart/2005/8/layout/funnel1"/>
    <dgm:cxn modelId="{48EEFDB0-6FBF-0B4B-96D0-3B2B05FAFBA1}" srcId="{3F15F894-4330-8B42-AE04-720EBEA7164D}" destId="{0B1B584E-6448-6B41-8618-B2C6DCF85DAA}" srcOrd="0" destOrd="0" parTransId="{783694FE-ACE4-294F-BE8C-C748F8BE3453}" sibTransId="{DD541373-075E-D742-92B5-6B82EE292E5C}"/>
    <dgm:cxn modelId="{D4D614B3-5A99-994A-81BB-69A9A4A58760}" type="presOf" srcId="{3F15F894-4330-8B42-AE04-720EBEA7164D}" destId="{8D77D954-F5C6-DA42-845E-C33EBB8D8304}" srcOrd="0" destOrd="0" presId="urn:microsoft.com/office/officeart/2005/8/layout/funnel1"/>
    <dgm:cxn modelId="{FE0A63C3-46D8-694D-A435-D5706E32AE7B}" type="presOf" srcId="{064CA159-90F6-474D-88ED-A66D9E488112}" destId="{057BCE9F-2670-4E43-97C3-5585023E4C8F}" srcOrd="0" destOrd="0" presId="urn:microsoft.com/office/officeart/2005/8/layout/funnel1"/>
    <dgm:cxn modelId="{AD360EF4-A09D-5943-91FD-F5F4041EA72B}" type="presOf" srcId="{2E3E629C-5F2C-0C46-BD90-DB23AE6A88E8}" destId="{A9A4BB47-74C8-B247-AE91-C8935BEEB1D2}" srcOrd="0" destOrd="0" presId="urn:microsoft.com/office/officeart/2005/8/layout/funnel1"/>
    <dgm:cxn modelId="{509B6577-9F30-0C4C-B969-47E0B7C81384}" type="presParOf" srcId="{8D77D954-F5C6-DA42-845E-C33EBB8D8304}" destId="{09E033BA-43C6-D142-9545-7F5DD3293678}" srcOrd="0" destOrd="0" presId="urn:microsoft.com/office/officeart/2005/8/layout/funnel1"/>
    <dgm:cxn modelId="{9E81E6C9-B369-AC48-98A7-E46377B00BD7}" type="presParOf" srcId="{8D77D954-F5C6-DA42-845E-C33EBB8D8304}" destId="{B6E2CF48-98C4-544F-AAA8-6E159C656D8C}" srcOrd="1" destOrd="0" presId="urn:microsoft.com/office/officeart/2005/8/layout/funnel1"/>
    <dgm:cxn modelId="{E5A2C4D5-0EBE-1D4A-812E-B778B3F31E8A}" type="presParOf" srcId="{8D77D954-F5C6-DA42-845E-C33EBB8D8304}" destId="{D22329BA-936E-4E4C-9353-88A7F94638AD}" srcOrd="2" destOrd="0" presId="urn:microsoft.com/office/officeart/2005/8/layout/funnel1"/>
    <dgm:cxn modelId="{66035D6C-DB86-F64E-9076-9367C4BDCB22}" type="presParOf" srcId="{8D77D954-F5C6-DA42-845E-C33EBB8D8304}" destId="{A9A4BB47-74C8-B247-AE91-C8935BEEB1D2}" srcOrd="3" destOrd="0" presId="urn:microsoft.com/office/officeart/2005/8/layout/funnel1"/>
    <dgm:cxn modelId="{F43AEC18-9AAB-B042-93E4-22D690700CE2}" type="presParOf" srcId="{8D77D954-F5C6-DA42-845E-C33EBB8D8304}" destId="{057BCE9F-2670-4E43-97C3-5585023E4C8F}" srcOrd="4" destOrd="0" presId="urn:microsoft.com/office/officeart/2005/8/layout/funnel1"/>
    <dgm:cxn modelId="{D19F069B-C46C-B947-9BF4-8430D4A2CD69}" type="presParOf" srcId="{8D77D954-F5C6-DA42-845E-C33EBB8D8304}" destId="{DB5C6AC4-6E3D-F442-892E-F71E19542C4C}" srcOrd="5" destOrd="0" presId="urn:microsoft.com/office/officeart/2005/8/layout/funnel1"/>
    <dgm:cxn modelId="{E48F5036-DC93-DC41-8FB0-95805E737D88}" type="presParOf" srcId="{8D77D954-F5C6-DA42-845E-C33EBB8D8304}" destId="{615CEF2A-2568-4B4E-88C3-221DFB5EED3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15F894-4330-8B42-AE04-720EBEA7164D}" type="doc">
      <dgm:prSet loTypeId="urn:microsoft.com/office/officeart/2005/8/layout/funnel1" loCatId="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0B1B584E-6448-6B41-8618-B2C6DCF85DAA}">
      <dgm:prSet phldrT="[Texto]"/>
      <dgm:spPr/>
      <dgm:t>
        <a:bodyPr/>
        <a:lstStyle/>
        <a:p>
          <a:r>
            <a:rPr lang="es-CL" noProof="0" dirty="0"/>
            <a:t>Datos al nivel de la variante</a:t>
          </a:r>
        </a:p>
      </dgm:t>
    </dgm:pt>
    <dgm:pt modelId="{783694FE-ACE4-294F-BE8C-C748F8BE3453}" type="parTrans" cxnId="{48EEFDB0-6FBF-0B4B-96D0-3B2B05FAFBA1}">
      <dgm:prSet/>
      <dgm:spPr/>
      <dgm:t>
        <a:bodyPr/>
        <a:lstStyle/>
        <a:p>
          <a:endParaRPr lang="en-GB"/>
        </a:p>
      </dgm:t>
    </dgm:pt>
    <dgm:pt modelId="{DD541373-075E-D742-92B5-6B82EE292E5C}" type="sibTrans" cxnId="{48EEFDB0-6FBF-0B4B-96D0-3B2B05FAFBA1}">
      <dgm:prSet/>
      <dgm:spPr/>
      <dgm:t>
        <a:bodyPr/>
        <a:lstStyle/>
        <a:p>
          <a:endParaRPr lang="en-GB"/>
        </a:p>
      </dgm:t>
    </dgm:pt>
    <dgm:pt modelId="{064CA159-90F6-474D-88ED-A66D9E488112}">
      <dgm:prSet phldrT="[Texto]"/>
      <dgm:spPr/>
      <dgm:t>
        <a:bodyPr/>
        <a:lstStyle/>
        <a:p>
          <a:r>
            <a:rPr lang="es-CL" noProof="0" dirty="0"/>
            <a:t>Datos al nivel del Gen</a:t>
          </a:r>
        </a:p>
      </dgm:t>
    </dgm:pt>
    <dgm:pt modelId="{BBBFEC36-637F-DB4F-A7AD-C989C8FF3E48}" type="parTrans" cxnId="{44EC88A1-3F39-864B-A382-78D6261FF442}">
      <dgm:prSet/>
      <dgm:spPr/>
      <dgm:t>
        <a:bodyPr/>
        <a:lstStyle/>
        <a:p>
          <a:endParaRPr lang="en-GB"/>
        </a:p>
      </dgm:t>
    </dgm:pt>
    <dgm:pt modelId="{49E4E07F-7CC5-A945-99B9-7EE35681E9BB}" type="sibTrans" cxnId="{44EC88A1-3F39-864B-A382-78D6261FF442}">
      <dgm:prSet/>
      <dgm:spPr/>
      <dgm:t>
        <a:bodyPr/>
        <a:lstStyle/>
        <a:p>
          <a:endParaRPr lang="en-GB"/>
        </a:p>
      </dgm:t>
    </dgm:pt>
    <dgm:pt modelId="{2E3E629C-5F2C-0C46-BD90-DB23AE6A88E8}">
      <dgm:prSet phldrT="[Texto]"/>
      <dgm:spPr/>
      <dgm:t>
        <a:bodyPr/>
        <a:lstStyle/>
        <a:p>
          <a:r>
            <a:rPr lang="es-CL" noProof="0" dirty="0"/>
            <a:t>Datos al nivel de la Región</a:t>
          </a:r>
        </a:p>
      </dgm:t>
    </dgm:pt>
    <dgm:pt modelId="{2349C937-92DF-154E-9EAB-FE7218426225}" type="parTrans" cxnId="{E711DC56-72F5-6E4D-B2D3-2B8EEE063B21}">
      <dgm:prSet/>
      <dgm:spPr/>
      <dgm:t>
        <a:bodyPr/>
        <a:lstStyle/>
        <a:p>
          <a:endParaRPr lang="en-GB"/>
        </a:p>
      </dgm:t>
    </dgm:pt>
    <dgm:pt modelId="{101AC375-22C0-C74B-A4B8-756573B5B9EF}" type="sibTrans" cxnId="{E711DC56-72F5-6E4D-B2D3-2B8EEE063B21}">
      <dgm:prSet/>
      <dgm:spPr/>
      <dgm:t>
        <a:bodyPr/>
        <a:lstStyle/>
        <a:p>
          <a:endParaRPr lang="en-GB"/>
        </a:p>
      </dgm:t>
    </dgm:pt>
    <dgm:pt modelId="{E2C27A64-4D41-BD48-983B-265FD934E31B}">
      <dgm:prSet phldrT="[Texto]" custT="1"/>
      <dgm:spPr/>
      <dgm:t>
        <a:bodyPr/>
        <a:lstStyle/>
        <a:p>
          <a:r>
            <a:rPr lang="es-CL" sz="2000" b="0" noProof="0" dirty="0"/>
            <a:t>Anotación y Filtración</a:t>
          </a:r>
        </a:p>
      </dgm:t>
    </dgm:pt>
    <dgm:pt modelId="{F62922DC-72C3-2E48-A732-CA27D74F0D16}" type="sibTrans" cxnId="{AC446A06-2653-AD4A-B607-396481D82E98}">
      <dgm:prSet/>
      <dgm:spPr/>
      <dgm:t>
        <a:bodyPr/>
        <a:lstStyle/>
        <a:p>
          <a:endParaRPr lang="en-GB"/>
        </a:p>
      </dgm:t>
    </dgm:pt>
    <dgm:pt modelId="{32015C29-A008-DD49-8C6C-A994016A4AAE}" type="parTrans" cxnId="{AC446A06-2653-AD4A-B607-396481D82E98}">
      <dgm:prSet/>
      <dgm:spPr/>
      <dgm:t>
        <a:bodyPr/>
        <a:lstStyle/>
        <a:p>
          <a:endParaRPr lang="en-GB"/>
        </a:p>
      </dgm:t>
    </dgm:pt>
    <dgm:pt modelId="{8D77D954-F5C6-DA42-845E-C33EBB8D8304}" type="pres">
      <dgm:prSet presAssocID="{3F15F894-4330-8B42-AE04-720EBEA7164D}" presName="Name0" presStyleCnt="0">
        <dgm:presLayoutVars>
          <dgm:chMax val="4"/>
          <dgm:resizeHandles val="exact"/>
        </dgm:presLayoutVars>
      </dgm:prSet>
      <dgm:spPr/>
    </dgm:pt>
    <dgm:pt modelId="{09E033BA-43C6-D142-9545-7F5DD3293678}" type="pres">
      <dgm:prSet presAssocID="{3F15F894-4330-8B42-AE04-720EBEA7164D}" presName="ellipse" presStyleLbl="trBgShp" presStyleIdx="0" presStyleCnt="1"/>
      <dgm:spPr/>
    </dgm:pt>
    <dgm:pt modelId="{B6E2CF48-98C4-544F-AAA8-6E159C656D8C}" type="pres">
      <dgm:prSet presAssocID="{3F15F894-4330-8B42-AE04-720EBEA7164D}" presName="arrow1" presStyleLbl="fgShp" presStyleIdx="0" presStyleCnt="1"/>
      <dgm:spPr/>
    </dgm:pt>
    <dgm:pt modelId="{D22329BA-936E-4E4C-9353-88A7F94638AD}" type="pres">
      <dgm:prSet presAssocID="{3F15F894-4330-8B42-AE04-720EBEA7164D}" presName="rectangle" presStyleLbl="revTx" presStyleIdx="0" presStyleCnt="1" custScaleX="213189" custLinFactNeighborX="981" custLinFactNeighborY="21420">
        <dgm:presLayoutVars>
          <dgm:bulletEnabled val="1"/>
        </dgm:presLayoutVars>
      </dgm:prSet>
      <dgm:spPr/>
    </dgm:pt>
    <dgm:pt modelId="{A9A4BB47-74C8-B247-AE91-C8935BEEB1D2}" type="pres">
      <dgm:prSet presAssocID="{064CA159-90F6-474D-88ED-A66D9E488112}" presName="item1" presStyleLbl="node1" presStyleIdx="0" presStyleCnt="3">
        <dgm:presLayoutVars>
          <dgm:bulletEnabled val="1"/>
        </dgm:presLayoutVars>
      </dgm:prSet>
      <dgm:spPr/>
    </dgm:pt>
    <dgm:pt modelId="{057BCE9F-2670-4E43-97C3-5585023E4C8F}" type="pres">
      <dgm:prSet presAssocID="{2E3E629C-5F2C-0C46-BD90-DB23AE6A88E8}" presName="item2" presStyleLbl="node1" presStyleIdx="1" presStyleCnt="3" custLinFactNeighborX="-10529" custLinFactNeighborY="-14001">
        <dgm:presLayoutVars>
          <dgm:bulletEnabled val="1"/>
        </dgm:presLayoutVars>
      </dgm:prSet>
      <dgm:spPr/>
    </dgm:pt>
    <dgm:pt modelId="{DB5C6AC4-6E3D-F442-892E-F71E19542C4C}" type="pres">
      <dgm:prSet presAssocID="{E2C27A64-4D41-BD48-983B-265FD934E31B}" presName="item3" presStyleLbl="node1" presStyleIdx="2" presStyleCnt="3">
        <dgm:presLayoutVars>
          <dgm:bulletEnabled val="1"/>
        </dgm:presLayoutVars>
      </dgm:prSet>
      <dgm:spPr/>
    </dgm:pt>
    <dgm:pt modelId="{615CEF2A-2568-4B4E-88C3-221DFB5EED38}" type="pres">
      <dgm:prSet presAssocID="{3F15F894-4330-8B42-AE04-720EBEA7164D}" presName="funnel" presStyleLbl="trAlignAcc1" presStyleIdx="0" presStyleCnt="1"/>
      <dgm:spPr/>
    </dgm:pt>
  </dgm:ptLst>
  <dgm:cxnLst>
    <dgm:cxn modelId="{AC446A06-2653-AD4A-B607-396481D82E98}" srcId="{3F15F894-4330-8B42-AE04-720EBEA7164D}" destId="{E2C27A64-4D41-BD48-983B-265FD934E31B}" srcOrd="3" destOrd="0" parTransId="{32015C29-A008-DD49-8C6C-A994016A4AAE}" sibTransId="{F62922DC-72C3-2E48-A732-CA27D74F0D16}"/>
    <dgm:cxn modelId="{E711DC56-72F5-6E4D-B2D3-2B8EEE063B21}" srcId="{3F15F894-4330-8B42-AE04-720EBEA7164D}" destId="{2E3E629C-5F2C-0C46-BD90-DB23AE6A88E8}" srcOrd="2" destOrd="0" parTransId="{2349C937-92DF-154E-9EAB-FE7218426225}" sibTransId="{101AC375-22C0-C74B-A4B8-756573B5B9EF}"/>
    <dgm:cxn modelId="{0BBFE356-CC32-0A44-ADD7-BC7CB6905B5D}" type="presOf" srcId="{E2C27A64-4D41-BD48-983B-265FD934E31B}" destId="{D22329BA-936E-4E4C-9353-88A7F94638AD}" srcOrd="0" destOrd="0" presId="urn:microsoft.com/office/officeart/2005/8/layout/funnel1"/>
    <dgm:cxn modelId="{44EC88A1-3F39-864B-A382-78D6261FF442}" srcId="{3F15F894-4330-8B42-AE04-720EBEA7164D}" destId="{064CA159-90F6-474D-88ED-A66D9E488112}" srcOrd="1" destOrd="0" parTransId="{BBBFEC36-637F-DB4F-A7AD-C989C8FF3E48}" sibTransId="{49E4E07F-7CC5-A945-99B9-7EE35681E9BB}"/>
    <dgm:cxn modelId="{8A663CAB-56B5-6C4F-A5B0-FE4FC09E455E}" type="presOf" srcId="{0B1B584E-6448-6B41-8618-B2C6DCF85DAA}" destId="{DB5C6AC4-6E3D-F442-892E-F71E19542C4C}" srcOrd="0" destOrd="0" presId="urn:microsoft.com/office/officeart/2005/8/layout/funnel1"/>
    <dgm:cxn modelId="{48EEFDB0-6FBF-0B4B-96D0-3B2B05FAFBA1}" srcId="{3F15F894-4330-8B42-AE04-720EBEA7164D}" destId="{0B1B584E-6448-6B41-8618-B2C6DCF85DAA}" srcOrd="0" destOrd="0" parTransId="{783694FE-ACE4-294F-BE8C-C748F8BE3453}" sibTransId="{DD541373-075E-D742-92B5-6B82EE292E5C}"/>
    <dgm:cxn modelId="{D4D614B3-5A99-994A-81BB-69A9A4A58760}" type="presOf" srcId="{3F15F894-4330-8B42-AE04-720EBEA7164D}" destId="{8D77D954-F5C6-DA42-845E-C33EBB8D8304}" srcOrd="0" destOrd="0" presId="urn:microsoft.com/office/officeart/2005/8/layout/funnel1"/>
    <dgm:cxn modelId="{FE0A63C3-46D8-694D-A435-D5706E32AE7B}" type="presOf" srcId="{064CA159-90F6-474D-88ED-A66D9E488112}" destId="{057BCE9F-2670-4E43-97C3-5585023E4C8F}" srcOrd="0" destOrd="0" presId="urn:microsoft.com/office/officeart/2005/8/layout/funnel1"/>
    <dgm:cxn modelId="{AD360EF4-A09D-5943-91FD-F5F4041EA72B}" type="presOf" srcId="{2E3E629C-5F2C-0C46-BD90-DB23AE6A88E8}" destId="{A9A4BB47-74C8-B247-AE91-C8935BEEB1D2}" srcOrd="0" destOrd="0" presId="urn:microsoft.com/office/officeart/2005/8/layout/funnel1"/>
    <dgm:cxn modelId="{509B6577-9F30-0C4C-B969-47E0B7C81384}" type="presParOf" srcId="{8D77D954-F5C6-DA42-845E-C33EBB8D8304}" destId="{09E033BA-43C6-D142-9545-7F5DD3293678}" srcOrd="0" destOrd="0" presId="urn:microsoft.com/office/officeart/2005/8/layout/funnel1"/>
    <dgm:cxn modelId="{9E81E6C9-B369-AC48-98A7-E46377B00BD7}" type="presParOf" srcId="{8D77D954-F5C6-DA42-845E-C33EBB8D8304}" destId="{B6E2CF48-98C4-544F-AAA8-6E159C656D8C}" srcOrd="1" destOrd="0" presId="urn:microsoft.com/office/officeart/2005/8/layout/funnel1"/>
    <dgm:cxn modelId="{E5A2C4D5-0EBE-1D4A-812E-B778B3F31E8A}" type="presParOf" srcId="{8D77D954-F5C6-DA42-845E-C33EBB8D8304}" destId="{D22329BA-936E-4E4C-9353-88A7F94638AD}" srcOrd="2" destOrd="0" presId="urn:microsoft.com/office/officeart/2005/8/layout/funnel1"/>
    <dgm:cxn modelId="{66035D6C-DB86-F64E-9076-9367C4BDCB22}" type="presParOf" srcId="{8D77D954-F5C6-DA42-845E-C33EBB8D8304}" destId="{A9A4BB47-74C8-B247-AE91-C8935BEEB1D2}" srcOrd="3" destOrd="0" presId="urn:microsoft.com/office/officeart/2005/8/layout/funnel1"/>
    <dgm:cxn modelId="{F43AEC18-9AAB-B042-93E4-22D690700CE2}" type="presParOf" srcId="{8D77D954-F5C6-DA42-845E-C33EBB8D8304}" destId="{057BCE9F-2670-4E43-97C3-5585023E4C8F}" srcOrd="4" destOrd="0" presId="urn:microsoft.com/office/officeart/2005/8/layout/funnel1"/>
    <dgm:cxn modelId="{D19F069B-C46C-B947-9BF4-8430D4A2CD69}" type="presParOf" srcId="{8D77D954-F5C6-DA42-845E-C33EBB8D8304}" destId="{DB5C6AC4-6E3D-F442-892E-F71E19542C4C}" srcOrd="5" destOrd="0" presId="urn:microsoft.com/office/officeart/2005/8/layout/funnel1"/>
    <dgm:cxn modelId="{E48F5036-DC93-DC41-8FB0-95805E737D88}" type="presParOf" srcId="{8D77D954-F5C6-DA42-845E-C33EBB8D8304}" destId="{615CEF2A-2568-4B4E-88C3-221DFB5EED3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033BA-43C6-D142-9545-7F5DD3293678}">
      <dsp:nvSpPr>
        <dsp:cNvPr id="0" name=""/>
        <dsp:cNvSpPr/>
      </dsp:nvSpPr>
      <dsp:spPr>
        <a:xfrm>
          <a:off x="1143921" y="78262"/>
          <a:ext cx="1553218" cy="539412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2CF48-98C4-544F-AAA8-6E159C656D8C}">
      <dsp:nvSpPr>
        <dsp:cNvPr id="0" name=""/>
        <dsp:cNvSpPr/>
      </dsp:nvSpPr>
      <dsp:spPr>
        <a:xfrm>
          <a:off x="1772433" y="1399101"/>
          <a:ext cx="301011" cy="192647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329BA-936E-4E4C-9353-88A7F94638AD}">
      <dsp:nvSpPr>
        <dsp:cNvPr id="0" name=""/>
        <dsp:cNvSpPr/>
      </dsp:nvSpPr>
      <dsp:spPr>
        <a:xfrm>
          <a:off x="396977" y="1565259"/>
          <a:ext cx="3080271" cy="361213"/>
        </a:xfrm>
        <a:prstGeom prst="rect">
          <a:avLst/>
        </a:prstGeom>
        <a:noFill/>
        <a:ln w="9525" cap="flat" cmpd="sng" algn="ctr">
          <a:solidFill>
            <a:schemeClr val="dk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noProof="0" dirty="0"/>
            <a:t>Anotación y Filtración</a:t>
          </a:r>
        </a:p>
      </dsp:txBody>
      <dsp:txXfrm>
        <a:off x="396977" y="1565259"/>
        <a:ext cx="3080271" cy="361213"/>
      </dsp:txXfrm>
    </dsp:sp>
    <dsp:sp modelId="{A9A4BB47-74C8-B247-AE91-C8935BEEB1D2}">
      <dsp:nvSpPr>
        <dsp:cNvPr id="0" name=""/>
        <dsp:cNvSpPr/>
      </dsp:nvSpPr>
      <dsp:spPr>
        <a:xfrm>
          <a:off x="1708619" y="659335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Región</a:t>
          </a:r>
        </a:p>
      </dsp:txBody>
      <dsp:txXfrm>
        <a:off x="1787967" y="738683"/>
        <a:ext cx="383124" cy="383124"/>
      </dsp:txXfrm>
    </dsp:sp>
    <dsp:sp modelId="{057BCE9F-2670-4E43-97C3-5585023E4C8F}">
      <dsp:nvSpPr>
        <dsp:cNvPr id="0" name=""/>
        <dsp:cNvSpPr/>
      </dsp:nvSpPr>
      <dsp:spPr>
        <a:xfrm>
          <a:off x="1263868" y="17698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del Gen</a:t>
          </a:r>
        </a:p>
      </dsp:txBody>
      <dsp:txXfrm>
        <a:off x="1343216" y="256337"/>
        <a:ext cx="383124" cy="383124"/>
      </dsp:txXfrm>
    </dsp:sp>
    <dsp:sp modelId="{DB5C6AC4-6E3D-F442-892E-F71E19542C4C}">
      <dsp:nvSpPr>
        <dsp:cNvPr id="0" name=""/>
        <dsp:cNvSpPr/>
      </dsp:nvSpPr>
      <dsp:spPr>
        <a:xfrm>
          <a:off x="1874777" y="12184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variante</a:t>
          </a:r>
        </a:p>
      </dsp:txBody>
      <dsp:txXfrm>
        <a:off x="1954125" y="201197"/>
        <a:ext cx="383124" cy="383124"/>
      </dsp:txXfrm>
    </dsp:sp>
    <dsp:sp modelId="{615CEF2A-2568-4B4E-88C3-221DFB5EED38}">
      <dsp:nvSpPr>
        <dsp:cNvPr id="0" name=""/>
        <dsp:cNvSpPr/>
      </dsp:nvSpPr>
      <dsp:spPr>
        <a:xfrm>
          <a:off x="1080107" y="12040"/>
          <a:ext cx="1685663" cy="1348531"/>
        </a:xfrm>
        <a:prstGeom prst="funnel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033BA-43C6-D142-9545-7F5DD3293678}">
      <dsp:nvSpPr>
        <dsp:cNvPr id="0" name=""/>
        <dsp:cNvSpPr/>
      </dsp:nvSpPr>
      <dsp:spPr>
        <a:xfrm>
          <a:off x="1143921" y="78262"/>
          <a:ext cx="1553218" cy="539412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2CF48-98C4-544F-AAA8-6E159C656D8C}">
      <dsp:nvSpPr>
        <dsp:cNvPr id="0" name=""/>
        <dsp:cNvSpPr/>
      </dsp:nvSpPr>
      <dsp:spPr>
        <a:xfrm>
          <a:off x="1772433" y="1399101"/>
          <a:ext cx="301011" cy="192647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329BA-936E-4E4C-9353-88A7F94638AD}">
      <dsp:nvSpPr>
        <dsp:cNvPr id="0" name=""/>
        <dsp:cNvSpPr/>
      </dsp:nvSpPr>
      <dsp:spPr>
        <a:xfrm>
          <a:off x="396977" y="1565259"/>
          <a:ext cx="3080271" cy="361213"/>
        </a:xfrm>
        <a:prstGeom prst="rect">
          <a:avLst/>
        </a:prstGeom>
        <a:noFill/>
        <a:ln w="9525" cap="flat" cmpd="sng" algn="ctr">
          <a:solidFill>
            <a:schemeClr val="dk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noProof="0" dirty="0"/>
            <a:t>Anotación y Filtración</a:t>
          </a:r>
        </a:p>
      </dsp:txBody>
      <dsp:txXfrm>
        <a:off x="396977" y="1565259"/>
        <a:ext cx="3080271" cy="361213"/>
      </dsp:txXfrm>
    </dsp:sp>
    <dsp:sp modelId="{A9A4BB47-74C8-B247-AE91-C8935BEEB1D2}">
      <dsp:nvSpPr>
        <dsp:cNvPr id="0" name=""/>
        <dsp:cNvSpPr/>
      </dsp:nvSpPr>
      <dsp:spPr>
        <a:xfrm>
          <a:off x="1708619" y="659335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Región</a:t>
          </a:r>
        </a:p>
      </dsp:txBody>
      <dsp:txXfrm>
        <a:off x="1787967" y="738683"/>
        <a:ext cx="383124" cy="383124"/>
      </dsp:txXfrm>
    </dsp:sp>
    <dsp:sp modelId="{057BCE9F-2670-4E43-97C3-5585023E4C8F}">
      <dsp:nvSpPr>
        <dsp:cNvPr id="0" name=""/>
        <dsp:cNvSpPr/>
      </dsp:nvSpPr>
      <dsp:spPr>
        <a:xfrm>
          <a:off x="1263868" y="17698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del Gen</a:t>
          </a:r>
        </a:p>
      </dsp:txBody>
      <dsp:txXfrm>
        <a:off x="1343216" y="256337"/>
        <a:ext cx="383124" cy="383124"/>
      </dsp:txXfrm>
    </dsp:sp>
    <dsp:sp modelId="{DB5C6AC4-6E3D-F442-892E-F71E19542C4C}">
      <dsp:nvSpPr>
        <dsp:cNvPr id="0" name=""/>
        <dsp:cNvSpPr/>
      </dsp:nvSpPr>
      <dsp:spPr>
        <a:xfrm>
          <a:off x="1874777" y="12184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variante</a:t>
          </a:r>
        </a:p>
      </dsp:txBody>
      <dsp:txXfrm>
        <a:off x="1954125" y="201197"/>
        <a:ext cx="383124" cy="383124"/>
      </dsp:txXfrm>
    </dsp:sp>
    <dsp:sp modelId="{615CEF2A-2568-4B4E-88C3-221DFB5EED38}">
      <dsp:nvSpPr>
        <dsp:cNvPr id="0" name=""/>
        <dsp:cNvSpPr/>
      </dsp:nvSpPr>
      <dsp:spPr>
        <a:xfrm>
          <a:off x="1080107" y="12040"/>
          <a:ext cx="1685663" cy="1348531"/>
        </a:xfrm>
        <a:prstGeom prst="funnel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033BA-43C6-D142-9545-7F5DD3293678}">
      <dsp:nvSpPr>
        <dsp:cNvPr id="0" name=""/>
        <dsp:cNvSpPr/>
      </dsp:nvSpPr>
      <dsp:spPr>
        <a:xfrm>
          <a:off x="1143921" y="78262"/>
          <a:ext cx="1553218" cy="539412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2CF48-98C4-544F-AAA8-6E159C656D8C}">
      <dsp:nvSpPr>
        <dsp:cNvPr id="0" name=""/>
        <dsp:cNvSpPr/>
      </dsp:nvSpPr>
      <dsp:spPr>
        <a:xfrm>
          <a:off x="1772433" y="1399101"/>
          <a:ext cx="301011" cy="192647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329BA-936E-4E4C-9353-88A7F94638AD}">
      <dsp:nvSpPr>
        <dsp:cNvPr id="0" name=""/>
        <dsp:cNvSpPr/>
      </dsp:nvSpPr>
      <dsp:spPr>
        <a:xfrm>
          <a:off x="396977" y="1565259"/>
          <a:ext cx="3080271" cy="361213"/>
        </a:xfrm>
        <a:prstGeom prst="rect">
          <a:avLst/>
        </a:prstGeom>
        <a:noFill/>
        <a:ln w="9525" cap="flat" cmpd="sng" algn="ctr">
          <a:solidFill>
            <a:schemeClr val="dk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noProof="0" dirty="0"/>
            <a:t>Anotación y Filtración</a:t>
          </a:r>
        </a:p>
      </dsp:txBody>
      <dsp:txXfrm>
        <a:off x="396977" y="1565259"/>
        <a:ext cx="3080271" cy="361213"/>
      </dsp:txXfrm>
    </dsp:sp>
    <dsp:sp modelId="{A9A4BB47-74C8-B247-AE91-C8935BEEB1D2}">
      <dsp:nvSpPr>
        <dsp:cNvPr id="0" name=""/>
        <dsp:cNvSpPr/>
      </dsp:nvSpPr>
      <dsp:spPr>
        <a:xfrm>
          <a:off x="1708619" y="659335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Región</a:t>
          </a:r>
        </a:p>
      </dsp:txBody>
      <dsp:txXfrm>
        <a:off x="1787967" y="738683"/>
        <a:ext cx="383124" cy="383124"/>
      </dsp:txXfrm>
    </dsp:sp>
    <dsp:sp modelId="{057BCE9F-2670-4E43-97C3-5585023E4C8F}">
      <dsp:nvSpPr>
        <dsp:cNvPr id="0" name=""/>
        <dsp:cNvSpPr/>
      </dsp:nvSpPr>
      <dsp:spPr>
        <a:xfrm>
          <a:off x="1263868" y="17698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del Gen</a:t>
          </a:r>
        </a:p>
      </dsp:txBody>
      <dsp:txXfrm>
        <a:off x="1343216" y="256337"/>
        <a:ext cx="383124" cy="383124"/>
      </dsp:txXfrm>
    </dsp:sp>
    <dsp:sp modelId="{DB5C6AC4-6E3D-F442-892E-F71E19542C4C}">
      <dsp:nvSpPr>
        <dsp:cNvPr id="0" name=""/>
        <dsp:cNvSpPr/>
      </dsp:nvSpPr>
      <dsp:spPr>
        <a:xfrm>
          <a:off x="1874777" y="12184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variante</a:t>
          </a:r>
        </a:p>
      </dsp:txBody>
      <dsp:txXfrm>
        <a:off x="1954125" y="201197"/>
        <a:ext cx="383124" cy="383124"/>
      </dsp:txXfrm>
    </dsp:sp>
    <dsp:sp modelId="{615CEF2A-2568-4B4E-88C3-221DFB5EED38}">
      <dsp:nvSpPr>
        <dsp:cNvPr id="0" name=""/>
        <dsp:cNvSpPr/>
      </dsp:nvSpPr>
      <dsp:spPr>
        <a:xfrm>
          <a:off x="1080107" y="12040"/>
          <a:ext cx="1685663" cy="1348531"/>
        </a:xfrm>
        <a:prstGeom prst="funnel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033BA-43C6-D142-9545-7F5DD3293678}">
      <dsp:nvSpPr>
        <dsp:cNvPr id="0" name=""/>
        <dsp:cNvSpPr/>
      </dsp:nvSpPr>
      <dsp:spPr>
        <a:xfrm>
          <a:off x="1143921" y="78262"/>
          <a:ext cx="1553218" cy="539412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2CF48-98C4-544F-AAA8-6E159C656D8C}">
      <dsp:nvSpPr>
        <dsp:cNvPr id="0" name=""/>
        <dsp:cNvSpPr/>
      </dsp:nvSpPr>
      <dsp:spPr>
        <a:xfrm>
          <a:off x="1772433" y="1399101"/>
          <a:ext cx="301011" cy="192647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329BA-936E-4E4C-9353-88A7F94638AD}">
      <dsp:nvSpPr>
        <dsp:cNvPr id="0" name=""/>
        <dsp:cNvSpPr/>
      </dsp:nvSpPr>
      <dsp:spPr>
        <a:xfrm>
          <a:off x="396977" y="1565259"/>
          <a:ext cx="3080271" cy="361213"/>
        </a:xfrm>
        <a:prstGeom prst="rect">
          <a:avLst/>
        </a:prstGeom>
        <a:noFill/>
        <a:ln w="9525" cap="flat" cmpd="sng" algn="ctr">
          <a:solidFill>
            <a:schemeClr val="dk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noProof="0" dirty="0"/>
            <a:t>Anotación y Filtración</a:t>
          </a:r>
        </a:p>
      </dsp:txBody>
      <dsp:txXfrm>
        <a:off x="396977" y="1565259"/>
        <a:ext cx="3080271" cy="361213"/>
      </dsp:txXfrm>
    </dsp:sp>
    <dsp:sp modelId="{A9A4BB47-74C8-B247-AE91-C8935BEEB1D2}">
      <dsp:nvSpPr>
        <dsp:cNvPr id="0" name=""/>
        <dsp:cNvSpPr/>
      </dsp:nvSpPr>
      <dsp:spPr>
        <a:xfrm>
          <a:off x="1708619" y="659335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Región</a:t>
          </a:r>
        </a:p>
      </dsp:txBody>
      <dsp:txXfrm>
        <a:off x="1787967" y="738683"/>
        <a:ext cx="383124" cy="383124"/>
      </dsp:txXfrm>
    </dsp:sp>
    <dsp:sp modelId="{057BCE9F-2670-4E43-97C3-5585023E4C8F}">
      <dsp:nvSpPr>
        <dsp:cNvPr id="0" name=""/>
        <dsp:cNvSpPr/>
      </dsp:nvSpPr>
      <dsp:spPr>
        <a:xfrm>
          <a:off x="1263868" y="17698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del Gen</a:t>
          </a:r>
        </a:p>
      </dsp:txBody>
      <dsp:txXfrm>
        <a:off x="1343216" y="256337"/>
        <a:ext cx="383124" cy="383124"/>
      </dsp:txXfrm>
    </dsp:sp>
    <dsp:sp modelId="{DB5C6AC4-6E3D-F442-892E-F71E19542C4C}">
      <dsp:nvSpPr>
        <dsp:cNvPr id="0" name=""/>
        <dsp:cNvSpPr/>
      </dsp:nvSpPr>
      <dsp:spPr>
        <a:xfrm>
          <a:off x="1874777" y="12184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variante</a:t>
          </a:r>
        </a:p>
      </dsp:txBody>
      <dsp:txXfrm>
        <a:off x="1954125" y="201197"/>
        <a:ext cx="383124" cy="383124"/>
      </dsp:txXfrm>
    </dsp:sp>
    <dsp:sp modelId="{615CEF2A-2568-4B4E-88C3-221DFB5EED38}">
      <dsp:nvSpPr>
        <dsp:cNvPr id="0" name=""/>
        <dsp:cNvSpPr/>
      </dsp:nvSpPr>
      <dsp:spPr>
        <a:xfrm>
          <a:off x="1080107" y="12040"/>
          <a:ext cx="1685663" cy="1348531"/>
        </a:xfrm>
        <a:prstGeom prst="funnel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033BA-43C6-D142-9545-7F5DD3293678}">
      <dsp:nvSpPr>
        <dsp:cNvPr id="0" name=""/>
        <dsp:cNvSpPr/>
      </dsp:nvSpPr>
      <dsp:spPr>
        <a:xfrm>
          <a:off x="1143921" y="78262"/>
          <a:ext cx="1553218" cy="539412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2CF48-98C4-544F-AAA8-6E159C656D8C}">
      <dsp:nvSpPr>
        <dsp:cNvPr id="0" name=""/>
        <dsp:cNvSpPr/>
      </dsp:nvSpPr>
      <dsp:spPr>
        <a:xfrm>
          <a:off x="1772433" y="1399101"/>
          <a:ext cx="301011" cy="192647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329BA-936E-4E4C-9353-88A7F94638AD}">
      <dsp:nvSpPr>
        <dsp:cNvPr id="0" name=""/>
        <dsp:cNvSpPr/>
      </dsp:nvSpPr>
      <dsp:spPr>
        <a:xfrm>
          <a:off x="396977" y="1565259"/>
          <a:ext cx="3080271" cy="361213"/>
        </a:xfrm>
        <a:prstGeom prst="rect">
          <a:avLst/>
        </a:prstGeom>
        <a:noFill/>
        <a:ln w="9525" cap="flat" cmpd="sng" algn="ctr">
          <a:solidFill>
            <a:schemeClr val="dk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b="1" kern="1200" noProof="0" dirty="0"/>
            <a:t>Anotación y Filtración</a:t>
          </a:r>
        </a:p>
      </dsp:txBody>
      <dsp:txXfrm>
        <a:off x="396977" y="1565259"/>
        <a:ext cx="3080271" cy="361213"/>
      </dsp:txXfrm>
    </dsp:sp>
    <dsp:sp modelId="{A9A4BB47-74C8-B247-AE91-C8935BEEB1D2}">
      <dsp:nvSpPr>
        <dsp:cNvPr id="0" name=""/>
        <dsp:cNvSpPr/>
      </dsp:nvSpPr>
      <dsp:spPr>
        <a:xfrm>
          <a:off x="1708619" y="659335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Región</a:t>
          </a:r>
        </a:p>
      </dsp:txBody>
      <dsp:txXfrm>
        <a:off x="1787967" y="738683"/>
        <a:ext cx="383124" cy="383124"/>
      </dsp:txXfrm>
    </dsp:sp>
    <dsp:sp modelId="{057BCE9F-2670-4E43-97C3-5585023E4C8F}">
      <dsp:nvSpPr>
        <dsp:cNvPr id="0" name=""/>
        <dsp:cNvSpPr/>
      </dsp:nvSpPr>
      <dsp:spPr>
        <a:xfrm>
          <a:off x="1263868" y="17698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del Gen</a:t>
          </a:r>
        </a:p>
      </dsp:txBody>
      <dsp:txXfrm>
        <a:off x="1343216" y="256337"/>
        <a:ext cx="383124" cy="383124"/>
      </dsp:txXfrm>
    </dsp:sp>
    <dsp:sp modelId="{DB5C6AC4-6E3D-F442-892E-F71E19542C4C}">
      <dsp:nvSpPr>
        <dsp:cNvPr id="0" name=""/>
        <dsp:cNvSpPr/>
      </dsp:nvSpPr>
      <dsp:spPr>
        <a:xfrm>
          <a:off x="1874777" y="12184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variante</a:t>
          </a:r>
        </a:p>
      </dsp:txBody>
      <dsp:txXfrm>
        <a:off x="1954125" y="201197"/>
        <a:ext cx="383124" cy="383124"/>
      </dsp:txXfrm>
    </dsp:sp>
    <dsp:sp modelId="{615CEF2A-2568-4B4E-88C3-221DFB5EED38}">
      <dsp:nvSpPr>
        <dsp:cNvPr id="0" name=""/>
        <dsp:cNvSpPr/>
      </dsp:nvSpPr>
      <dsp:spPr>
        <a:xfrm>
          <a:off x="1080107" y="12040"/>
          <a:ext cx="1685663" cy="1348531"/>
        </a:xfrm>
        <a:prstGeom prst="funnel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033BA-43C6-D142-9545-7F5DD3293678}">
      <dsp:nvSpPr>
        <dsp:cNvPr id="0" name=""/>
        <dsp:cNvSpPr/>
      </dsp:nvSpPr>
      <dsp:spPr>
        <a:xfrm>
          <a:off x="1143921" y="78262"/>
          <a:ext cx="1553218" cy="539412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2CF48-98C4-544F-AAA8-6E159C656D8C}">
      <dsp:nvSpPr>
        <dsp:cNvPr id="0" name=""/>
        <dsp:cNvSpPr/>
      </dsp:nvSpPr>
      <dsp:spPr>
        <a:xfrm>
          <a:off x="1772433" y="1399101"/>
          <a:ext cx="301011" cy="192647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329BA-936E-4E4C-9353-88A7F94638AD}">
      <dsp:nvSpPr>
        <dsp:cNvPr id="0" name=""/>
        <dsp:cNvSpPr/>
      </dsp:nvSpPr>
      <dsp:spPr>
        <a:xfrm>
          <a:off x="396977" y="1565259"/>
          <a:ext cx="3080271" cy="361213"/>
        </a:xfrm>
        <a:prstGeom prst="rect">
          <a:avLst/>
        </a:prstGeom>
        <a:noFill/>
        <a:ln w="9525" cap="flat" cmpd="sng" algn="ctr">
          <a:solidFill>
            <a:schemeClr val="dk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b="0" kern="1200" noProof="0" dirty="0"/>
            <a:t>Anotación y Filtración</a:t>
          </a:r>
        </a:p>
      </dsp:txBody>
      <dsp:txXfrm>
        <a:off x="396977" y="1565259"/>
        <a:ext cx="3080271" cy="361213"/>
      </dsp:txXfrm>
    </dsp:sp>
    <dsp:sp modelId="{A9A4BB47-74C8-B247-AE91-C8935BEEB1D2}">
      <dsp:nvSpPr>
        <dsp:cNvPr id="0" name=""/>
        <dsp:cNvSpPr/>
      </dsp:nvSpPr>
      <dsp:spPr>
        <a:xfrm>
          <a:off x="1708619" y="659335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Región</a:t>
          </a:r>
        </a:p>
      </dsp:txBody>
      <dsp:txXfrm>
        <a:off x="1787967" y="738683"/>
        <a:ext cx="383124" cy="383124"/>
      </dsp:txXfrm>
    </dsp:sp>
    <dsp:sp modelId="{057BCE9F-2670-4E43-97C3-5585023E4C8F}">
      <dsp:nvSpPr>
        <dsp:cNvPr id="0" name=""/>
        <dsp:cNvSpPr/>
      </dsp:nvSpPr>
      <dsp:spPr>
        <a:xfrm>
          <a:off x="1263868" y="17698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del Gen</a:t>
          </a:r>
        </a:p>
      </dsp:txBody>
      <dsp:txXfrm>
        <a:off x="1343216" y="256337"/>
        <a:ext cx="383124" cy="383124"/>
      </dsp:txXfrm>
    </dsp:sp>
    <dsp:sp modelId="{DB5C6AC4-6E3D-F442-892E-F71E19542C4C}">
      <dsp:nvSpPr>
        <dsp:cNvPr id="0" name=""/>
        <dsp:cNvSpPr/>
      </dsp:nvSpPr>
      <dsp:spPr>
        <a:xfrm>
          <a:off x="1874777" y="121849"/>
          <a:ext cx="541820" cy="541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600" kern="1200" noProof="0" dirty="0"/>
            <a:t>Datos al nivel de la variante</a:t>
          </a:r>
        </a:p>
      </dsp:txBody>
      <dsp:txXfrm>
        <a:off x="1954125" y="201197"/>
        <a:ext cx="383124" cy="383124"/>
      </dsp:txXfrm>
    </dsp:sp>
    <dsp:sp modelId="{615CEF2A-2568-4B4E-88C3-221DFB5EED38}">
      <dsp:nvSpPr>
        <dsp:cNvPr id="0" name=""/>
        <dsp:cNvSpPr/>
      </dsp:nvSpPr>
      <dsp:spPr>
        <a:xfrm>
          <a:off x="1080107" y="12040"/>
          <a:ext cx="1685663" cy="1348531"/>
        </a:xfrm>
        <a:prstGeom prst="funnel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1BC74-6EEC-8646-B329-CC1BCF8B54C9}" type="datetimeFigureOut">
              <a:rPr lang="es-ES" smtClean="0"/>
              <a:t>10/05/2018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BB0EC-7D9C-264D-AAF5-DBA416E64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55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E9812-A792-4D20-B547-0469CF27C525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8983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Var: </a:t>
            </a:r>
            <a:r>
              <a:rPr lang="es-CL" dirty="0" err="1"/>
              <a:t>wildtype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FB99A-BD06-4D7D-8F33-CA27BF8F021E}" type="slidenum">
              <a:rPr lang="es-CL" smtClean="0"/>
              <a:t>48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1600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MQ: </a:t>
            </a:r>
            <a:r>
              <a:rPr lang="es-CL" dirty="0" err="1"/>
              <a:t>mapping</a:t>
            </a:r>
            <a:r>
              <a:rPr lang="es-CL" dirty="0"/>
              <a:t> </a:t>
            </a:r>
            <a:r>
              <a:rPr lang="es-CL" dirty="0" err="1"/>
              <a:t>quality</a:t>
            </a:r>
            <a:r>
              <a:rPr lang="es-CL" dirty="0"/>
              <a:t>, BQ: Base </a:t>
            </a:r>
            <a:r>
              <a:rPr lang="es-CL" dirty="0" err="1"/>
              <a:t>call</a:t>
            </a:r>
            <a:r>
              <a:rPr lang="es-CL" dirty="0"/>
              <a:t> </a:t>
            </a:r>
            <a:r>
              <a:rPr lang="es-CL" dirty="0" err="1"/>
              <a:t>quality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FB99A-BD06-4D7D-8F33-CA27BF8F021E}" type="slidenum">
              <a:rPr lang="es-CL" smtClean="0"/>
              <a:t>50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5898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BB0EC-7D9C-264D-AAF5-DBA416E64FE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967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*La mayoría del tiempo, pero excepciones existen.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E9812-A792-4D20-B547-0469CF27C525}" type="slidenum">
              <a:rPr lang="es-CL" smtClean="0"/>
              <a:t>59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0581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BB0EC-7D9C-264D-AAF5-DBA416E64FE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12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E9812-A792-4D20-B547-0469CF27C525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234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BB0EC-7D9C-264D-AAF5-DBA416E64F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64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B571A-D3F6-49EB-BD2E-12184191859A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640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BB0EC-7D9C-264D-AAF5-DBA416E64FE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820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BB0EC-7D9C-264D-AAF5-DBA416E64FE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1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BB0EC-7D9C-264D-AAF5-DBA416E64FE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802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FB99A-BD06-4D7D-8F33-CA27BF8F021E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24206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BB0EC-7D9C-264D-AAF5-DBA416E64FE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30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25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3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1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7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3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50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2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9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1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7.png"/><Relationship Id="rId10" Type="http://schemas.microsoft.com/office/2007/relationships/diagramDrawing" Target="../diagrams/drawing1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7.png"/><Relationship Id="rId10" Type="http://schemas.microsoft.com/office/2007/relationships/diagramDrawing" Target="../diagrams/drawing2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://www.cbib.cl/?p=2842" TargetMode="External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27.png"/><Relationship Id="rId10" Type="http://schemas.microsoft.com/office/2007/relationships/diagramDrawing" Target="../diagrams/drawing3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27.png"/><Relationship Id="rId10" Type="http://schemas.microsoft.com/office/2007/relationships/diagramDrawing" Target="../diagrams/drawing4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27.png"/><Relationship Id="rId10" Type="http://schemas.microsoft.com/office/2007/relationships/diagramDrawing" Target="../diagrams/drawing5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27.png"/><Relationship Id="rId10" Type="http://schemas.microsoft.com/office/2007/relationships/diagramDrawing" Target="../diagrams/drawing6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9001" y="2056747"/>
            <a:ext cx="7603750" cy="1724867"/>
          </a:xfrm>
        </p:spPr>
        <p:txBody>
          <a:bodyPr>
            <a:normAutofit/>
          </a:bodyPr>
          <a:lstStyle/>
          <a:p>
            <a:r>
              <a:rPr lang="es-CL" b="1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News Gothic MT"/>
              </a:rPr>
              <a:t>INB405: Taller ‘</a:t>
            </a:r>
            <a:r>
              <a:rPr lang="es-CL" b="1" dirty="0" err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News Gothic MT"/>
              </a:rPr>
              <a:t>Omics</a:t>
            </a:r>
            <a:r>
              <a:rPr lang="es-CL" b="1" dirty="0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News Gothic MT"/>
              </a:rPr>
              <a:t>’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id="{B06EE5D3-5A25-45BC-8D09-907870367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535" y="3670222"/>
            <a:ext cx="6498159" cy="548341"/>
          </a:xfrm>
        </p:spPr>
        <p:txBody>
          <a:bodyPr>
            <a:normAutofit lnSpcReduction="10000"/>
          </a:bodyPr>
          <a:lstStyle/>
          <a:p>
            <a:r>
              <a:rPr lang="es-ES" dirty="0"/>
              <a:t>Dr. Matthieu J. Miossec</a:t>
            </a:r>
          </a:p>
        </p:txBody>
      </p:sp>
    </p:spTree>
    <p:extLst>
      <p:ext uri="{BB962C8B-B14F-4D97-AF65-F5344CB8AC3E}">
        <p14:creationId xmlns:p14="http://schemas.microsoft.com/office/powerpoint/2010/main" val="21408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0B2C-629C-4266-9877-66F85826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Genoma </a:t>
            </a:r>
            <a:r>
              <a:rPr lang="es-CL" b="0" dirty="0"/>
              <a:t>o Exoma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97916-6B2E-4C72-89D0-43FAE514D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4907"/>
          </a:xfrm>
        </p:spPr>
        <p:txBody>
          <a:bodyPr>
            <a:normAutofit/>
          </a:bodyPr>
          <a:lstStyle/>
          <a:p>
            <a:r>
              <a:rPr lang="es-CL" dirty="0"/>
              <a:t>¿Qué tipo de secuenciación necesitamos para encontrar la mutación en esta familia? ¿</a:t>
            </a:r>
            <a:r>
              <a:rPr lang="es-CL" b="1" dirty="0"/>
              <a:t>Secuenciación entera del genoma</a:t>
            </a:r>
            <a:r>
              <a:rPr lang="es-CL" dirty="0"/>
              <a:t>? (ing. </a:t>
            </a:r>
            <a:r>
              <a:rPr lang="es-CL" b="1" dirty="0"/>
              <a:t>Whole-Genome Sequencing, WGS</a:t>
            </a:r>
            <a:r>
              <a:rPr lang="es-CL" dirty="0"/>
              <a:t>)</a:t>
            </a:r>
          </a:p>
          <a:p>
            <a:pPr lvl="1"/>
            <a:r>
              <a:rPr lang="es-CL" dirty="0"/>
              <a:t>En un mundo casi perfecto, WGS</a:t>
            </a:r>
            <a:r>
              <a:rPr lang="es-CL" b="1" dirty="0"/>
              <a:t> </a:t>
            </a:r>
            <a:r>
              <a:rPr lang="es-CL" dirty="0"/>
              <a:t>es el elegido obvio. Por lo tanto…</a:t>
            </a:r>
          </a:p>
          <a:p>
            <a:pPr lvl="2"/>
            <a:r>
              <a:rPr lang="es-CL" dirty="0"/>
              <a:t>Aunque el costo de secuenciación sigue bajando, ya esta </a:t>
            </a:r>
            <a:r>
              <a:rPr lang="es-CL" b="1" dirty="0"/>
              <a:t>demasiado alto</a:t>
            </a:r>
            <a:r>
              <a:rPr lang="es-CL" dirty="0"/>
              <a:t>. </a:t>
            </a:r>
          </a:p>
          <a:p>
            <a:pPr lvl="2"/>
            <a:r>
              <a:rPr lang="es-CL" dirty="0"/>
              <a:t>Mucho segmentos del genoma </a:t>
            </a:r>
            <a:r>
              <a:rPr lang="es-CL" b="1" dirty="0"/>
              <a:t>no están anotados.</a:t>
            </a:r>
            <a:r>
              <a:rPr lang="es-CL" dirty="0"/>
              <a:t> </a:t>
            </a:r>
          </a:p>
          <a:p>
            <a:pPr lvl="2"/>
            <a:r>
              <a:rPr lang="es-CL" dirty="0"/>
              <a:t>Recuerda que el objetivo es encontrar una única  mutación. Buscar el genoma entero </a:t>
            </a:r>
            <a:r>
              <a:rPr lang="es-CL" u="sng" dirty="0"/>
              <a:t>es como </a:t>
            </a:r>
            <a:r>
              <a:rPr lang="es-ES" u="sng" dirty="0"/>
              <a:t>encontrar una aguja en una pila de agujas</a:t>
            </a:r>
            <a:r>
              <a:rPr lang="es-CL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ACBBA-A0BE-422B-9D9F-C08EB1C7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119"/>
            <a:ext cx="1173202" cy="10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0D2ED-3CB2-4F40-956C-8FEDFC1C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0" dirty="0"/>
              <a:t>Genoma</a:t>
            </a:r>
            <a:r>
              <a:rPr lang="es-CL" dirty="0"/>
              <a:t> </a:t>
            </a:r>
            <a:r>
              <a:rPr lang="es-CL" b="0" dirty="0"/>
              <a:t>o </a:t>
            </a:r>
            <a:r>
              <a:rPr lang="es-CL" dirty="0"/>
              <a:t>Exoma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2901F-4585-451B-A55E-83C51CD3C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¿</a:t>
            </a:r>
            <a:r>
              <a:rPr lang="es-CL" b="1" dirty="0"/>
              <a:t>Secuenciación entera del exoma</a:t>
            </a:r>
            <a:r>
              <a:rPr lang="es-CL" dirty="0"/>
              <a:t>? (ing. </a:t>
            </a:r>
            <a:r>
              <a:rPr lang="es-CL" b="1" dirty="0"/>
              <a:t>Whole-Exome Sequencing, WES</a:t>
            </a:r>
            <a:r>
              <a:rPr lang="es-CL" dirty="0"/>
              <a:t>)</a:t>
            </a:r>
          </a:p>
          <a:p>
            <a:pPr lvl="1"/>
            <a:r>
              <a:rPr lang="es-CL" b="1" dirty="0"/>
              <a:t>WES</a:t>
            </a:r>
            <a:r>
              <a:rPr lang="es-CL" dirty="0"/>
              <a:t> proporciona una alternativa barata que focaliza la secuenciación solo sobre las regiones </a:t>
            </a:r>
            <a:r>
              <a:rPr lang="es-CL" b="1" dirty="0" err="1"/>
              <a:t>exomicas</a:t>
            </a:r>
            <a:r>
              <a:rPr lang="es-CL" b="1" dirty="0"/>
              <a:t> </a:t>
            </a:r>
            <a:r>
              <a:rPr lang="es-CL" dirty="0"/>
              <a:t>del genoma.</a:t>
            </a:r>
          </a:p>
          <a:p>
            <a:pPr lvl="1"/>
            <a:r>
              <a:rPr lang="es-CL" dirty="0"/>
              <a:t>El exoma solo cubre ~</a:t>
            </a:r>
            <a:r>
              <a:rPr lang="es-CL" b="1" dirty="0"/>
              <a:t>1%</a:t>
            </a:r>
            <a:r>
              <a:rPr lang="es-CL" dirty="0"/>
              <a:t> del genoma humano, pero contiene todas las </a:t>
            </a:r>
            <a:r>
              <a:rPr lang="es-CL" b="1" dirty="0"/>
              <a:t>secuencias que codifican por proteínas</a:t>
            </a:r>
            <a:r>
              <a:rPr lang="es-CL" dirty="0"/>
              <a:t>.</a:t>
            </a:r>
          </a:p>
          <a:p>
            <a:pPr lvl="3"/>
            <a:r>
              <a:rPr lang="es-CL" dirty="0"/>
              <a:t>Según estimaciones, estas regiones serían responsables por </a:t>
            </a:r>
            <a:r>
              <a:rPr lang="es-CL" b="1" dirty="0"/>
              <a:t>85%</a:t>
            </a:r>
            <a:r>
              <a:rPr lang="es-CL" dirty="0"/>
              <a:t> </a:t>
            </a:r>
            <a:r>
              <a:rPr lang="es-CL" b="1" dirty="0"/>
              <a:t>de las mutaciones deletéreas de todo el genoma.</a:t>
            </a:r>
            <a:endParaRPr lang="es-CL" dirty="0"/>
          </a:p>
          <a:p>
            <a:pPr marL="968375" lvl="3" indent="0">
              <a:buNone/>
            </a:pPr>
            <a:r>
              <a:rPr lang="es-CL" dirty="0"/>
              <a:t>Ahora es </a:t>
            </a:r>
            <a:r>
              <a:rPr lang="es-CL" u="sng" dirty="0"/>
              <a:t>solo</a:t>
            </a:r>
            <a:r>
              <a:rPr lang="es-CL" dirty="0"/>
              <a:t> como encontrar un una aguja en un pajar !</a:t>
            </a:r>
          </a:p>
          <a:p>
            <a:endParaRPr lang="es-C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690C1-9D65-4A0B-9F9F-15EA29C7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1734"/>
            <a:ext cx="1109568" cy="1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 Secuenciación a Anotación y Filtración</a:t>
            </a:r>
          </a:p>
        </p:txBody>
      </p:sp>
      <p:sp>
        <p:nvSpPr>
          <p:cNvPr id="44" name="Flecha curvada hacia la izquierda 20">
            <a:extLst>
              <a:ext uri="{FF2B5EF4-FFF2-40B4-BE49-F238E27FC236}">
                <a16:creationId xmlns:a16="http://schemas.microsoft.com/office/drawing/2014/main" id="{CC3178C2-9AAD-47B5-B688-E41309C60864}"/>
              </a:ext>
            </a:extLst>
          </p:cNvPr>
          <p:cNvSpPr/>
          <p:nvPr/>
        </p:nvSpPr>
        <p:spPr>
          <a:xfrm>
            <a:off x="1156228" y="2581584"/>
            <a:ext cx="7920035" cy="3000190"/>
          </a:xfrm>
          <a:prstGeom prst="curvedLeftArrow">
            <a:avLst>
              <a:gd name="adj1" fmla="val 25000"/>
              <a:gd name="adj2" fmla="val 400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0" name="Minus Sign 99">
            <a:extLst>
              <a:ext uri="{FF2B5EF4-FFF2-40B4-BE49-F238E27FC236}">
                <a16:creationId xmlns:a16="http://schemas.microsoft.com/office/drawing/2014/main" id="{FB0BE213-A328-4721-B18E-68FD3DE0D543}"/>
              </a:ext>
            </a:extLst>
          </p:cNvPr>
          <p:cNvSpPr/>
          <p:nvPr/>
        </p:nvSpPr>
        <p:spPr>
          <a:xfrm rot="502525">
            <a:off x="1392520" y="2763568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6" name="Marcador de contenido 7" descr="hiseq2500.png">
            <a:extLst>
              <a:ext uri="{FF2B5EF4-FFF2-40B4-BE49-F238E27FC236}">
                <a16:creationId xmlns:a16="http://schemas.microsoft.com/office/drawing/2014/main" id="{3495DB88-C913-464F-93BF-6B0D366B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1" t="-2" r="-3562" b="-3097"/>
          <a:stretch/>
        </p:blipFill>
        <p:spPr>
          <a:xfrm>
            <a:off x="173147" y="2258854"/>
            <a:ext cx="1427998" cy="1371701"/>
          </a:xfrm>
          <a:prstGeom prst="rect">
            <a:avLst/>
          </a:prstGeom>
        </p:spPr>
      </p:pic>
      <p:sp>
        <p:nvSpPr>
          <p:cNvPr id="47" name="Flecha en U 12">
            <a:extLst>
              <a:ext uri="{FF2B5EF4-FFF2-40B4-BE49-F238E27FC236}">
                <a16:creationId xmlns:a16="http://schemas.microsoft.com/office/drawing/2014/main" id="{227BE9A0-D0D6-4503-98FA-4D464F83E266}"/>
              </a:ext>
            </a:extLst>
          </p:cNvPr>
          <p:cNvSpPr/>
          <p:nvPr/>
        </p:nvSpPr>
        <p:spPr>
          <a:xfrm flipH="1">
            <a:off x="1191971" y="2220434"/>
            <a:ext cx="2215254" cy="436337"/>
          </a:xfrm>
          <a:prstGeom prst="utur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prstTxWarp prst="textStop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/>
            <a:endParaRPr lang="en-GB" b="1" spc="150">
              <a:ln w="11430"/>
              <a:solidFill>
                <a:srgbClr val="F8F8F8"/>
              </a:solidFill>
              <a:effectLst/>
            </a:endParaRPr>
          </a:p>
        </p:txBody>
      </p:sp>
      <p:sp>
        <p:nvSpPr>
          <p:cNvPr id="48" name="CuadroTexto 17">
            <a:extLst>
              <a:ext uri="{FF2B5EF4-FFF2-40B4-BE49-F238E27FC236}">
                <a16:creationId xmlns:a16="http://schemas.microsoft.com/office/drawing/2014/main" id="{FA9ABEB6-74FA-4FAE-8E6B-937885F7033F}"/>
              </a:ext>
            </a:extLst>
          </p:cNvPr>
          <p:cNvSpPr txBox="1"/>
          <p:nvPr/>
        </p:nvSpPr>
        <p:spPr>
          <a:xfrm>
            <a:off x="211124" y="3583967"/>
            <a:ext cx="224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Secuenciación de alto rendimiento</a:t>
            </a:r>
          </a:p>
        </p:txBody>
      </p:sp>
      <p:sp>
        <p:nvSpPr>
          <p:cNvPr id="71" name="CuadroTexto 32">
            <a:extLst>
              <a:ext uri="{FF2B5EF4-FFF2-40B4-BE49-F238E27FC236}">
                <a16:creationId xmlns:a16="http://schemas.microsoft.com/office/drawing/2014/main" id="{98E36022-24B4-4112-8650-78897C0CD42A}"/>
              </a:ext>
            </a:extLst>
          </p:cNvPr>
          <p:cNvSpPr txBox="1"/>
          <p:nvPr/>
        </p:nvSpPr>
        <p:spPr>
          <a:xfrm>
            <a:off x="2390575" y="3507128"/>
            <a:ext cx="284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de calidad (QC)</a:t>
            </a:r>
          </a:p>
        </p:txBody>
      </p:sp>
      <p:pic>
        <p:nvPicPr>
          <p:cNvPr id="72" name="Content Placeholder 4">
            <a:extLst>
              <a:ext uri="{FF2B5EF4-FFF2-40B4-BE49-F238E27FC236}">
                <a16:creationId xmlns:a16="http://schemas.microsoft.com/office/drawing/2014/main" id="{70C632A7-D5D9-4154-8CBD-F095F332FD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32" y="2397943"/>
            <a:ext cx="1590529" cy="7944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3" name="Picture 4">
            <a:extLst>
              <a:ext uri="{FF2B5EF4-FFF2-40B4-BE49-F238E27FC236}">
                <a16:creationId xmlns:a16="http://schemas.microsoft.com/office/drawing/2014/main" id="{1EC13C85-853F-453A-B63A-1C6DC97838D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32" y="2572273"/>
            <a:ext cx="1412558" cy="91843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4" name="CuadroTexto 2">
            <a:extLst>
              <a:ext uri="{FF2B5EF4-FFF2-40B4-BE49-F238E27FC236}">
                <a16:creationId xmlns:a16="http://schemas.microsoft.com/office/drawing/2014/main" id="{C08AD509-76B0-4634-B673-649AC74D0702}"/>
              </a:ext>
            </a:extLst>
          </p:cNvPr>
          <p:cNvSpPr txBox="1"/>
          <p:nvPr/>
        </p:nvSpPr>
        <p:spPr>
          <a:xfrm>
            <a:off x="883051" y="4480972"/>
            <a:ext cx="1604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Proceso de validación</a:t>
            </a:r>
          </a:p>
          <a:p>
            <a:pPr algn="ctr"/>
            <a:r>
              <a:rPr lang="es-CL" dirty="0"/>
              <a:t>(laboratorio)</a:t>
            </a:r>
          </a:p>
        </p:txBody>
      </p:sp>
      <p:sp>
        <p:nvSpPr>
          <p:cNvPr id="75" name="Flecha derecha 45">
            <a:extLst>
              <a:ext uri="{FF2B5EF4-FFF2-40B4-BE49-F238E27FC236}">
                <a16:creationId xmlns:a16="http://schemas.microsoft.com/office/drawing/2014/main" id="{16D68650-CF9F-4890-9D78-80C80F60DBD7}"/>
              </a:ext>
            </a:extLst>
          </p:cNvPr>
          <p:cNvSpPr/>
          <p:nvPr/>
        </p:nvSpPr>
        <p:spPr>
          <a:xfrm>
            <a:off x="6764890" y="3541134"/>
            <a:ext cx="1224698" cy="1998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s-ES" sz="1000" dirty="0">
                <a:solidFill>
                  <a:srgbClr val="000000"/>
                </a:solidFill>
              </a:rPr>
              <a:t>ACTTCATCCAT</a:t>
            </a:r>
            <a:r>
              <a:rPr lang="es-ES" sz="1000" dirty="0">
                <a:solidFill>
                  <a:srgbClr val="FF0000"/>
                </a:solidFill>
              </a:rPr>
              <a:t>T</a:t>
            </a:r>
            <a:r>
              <a:rPr lang="es-ES" sz="1000" dirty="0">
                <a:solidFill>
                  <a:srgbClr val="000000"/>
                </a:solidFill>
              </a:rPr>
              <a:t>CG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6" name="CuadroTexto 19">
            <a:extLst>
              <a:ext uri="{FF2B5EF4-FFF2-40B4-BE49-F238E27FC236}">
                <a16:creationId xmlns:a16="http://schemas.microsoft.com/office/drawing/2014/main" id="{52527359-4FBC-467E-BE99-0C759C65C169}"/>
              </a:ext>
            </a:extLst>
          </p:cNvPr>
          <p:cNvSpPr txBox="1"/>
          <p:nvPr/>
        </p:nvSpPr>
        <p:spPr>
          <a:xfrm rot="259788">
            <a:off x="5193769" y="2498449"/>
            <a:ext cx="3599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Alineamiento de secuencias</a:t>
            </a:r>
          </a:p>
        </p:txBody>
      </p:sp>
      <p:sp>
        <p:nvSpPr>
          <p:cNvPr id="77" name="CuadroTexto 39">
            <a:extLst>
              <a:ext uri="{FF2B5EF4-FFF2-40B4-BE49-F238E27FC236}">
                <a16:creationId xmlns:a16="http://schemas.microsoft.com/office/drawing/2014/main" id="{F11948F1-71BC-48F9-A6CD-02F2C85F0FE1}"/>
              </a:ext>
            </a:extLst>
          </p:cNvPr>
          <p:cNvSpPr txBox="1"/>
          <p:nvPr/>
        </p:nvSpPr>
        <p:spPr>
          <a:xfrm>
            <a:off x="8191048" y="3537882"/>
            <a:ext cx="335441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000" dirty="0">
                <a:effectLst/>
              </a:rPr>
              <a:t>reads</a:t>
            </a:r>
          </a:p>
        </p:txBody>
      </p:sp>
      <p:sp>
        <p:nvSpPr>
          <p:cNvPr id="78" name="Flecha izquierda 50">
            <a:extLst>
              <a:ext uri="{FF2B5EF4-FFF2-40B4-BE49-F238E27FC236}">
                <a16:creationId xmlns:a16="http://schemas.microsoft.com/office/drawing/2014/main" id="{665663AC-985A-46A0-BE3B-25F81612416D}"/>
              </a:ext>
            </a:extLst>
          </p:cNvPr>
          <p:cNvSpPr/>
          <p:nvPr/>
        </p:nvSpPr>
        <p:spPr>
          <a:xfrm>
            <a:off x="6763916" y="3714655"/>
            <a:ext cx="1225672" cy="21844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rgbClr val="000000"/>
                </a:solidFill>
              </a:rPr>
              <a:t>CTTCATC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A</a:t>
            </a:r>
            <a:r>
              <a:rPr lang="es-ES" sz="1000" dirty="0">
                <a:solidFill>
                  <a:srgbClr val="000000"/>
                </a:solidFill>
              </a:rPr>
              <a:t>TGCGC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9" name="Flecha izquierda 52">
            <a:extLst>
              <a:ext uri="{FF2B5EF4-FFF2-40B4-BE49-F238E27FC236}">
                <a16:creationId xmlns:a16="http://schemas.microsoft.com/office/drawing/2014/main" id="{EF7F36AF-17BC-416E-87BD-9B3B37F311DD}"/>
              </a:ext>
            </a:extLst>
          </p:cNvPr>
          <p:cNvSpPr/>
          <p:nvPr/>
        </p:nvSpPr>
        <p:spPr>
          <a:xfrm>
            <a:off x="5906362" y="3231474"/>
            <a:ext cx="1255207" cy="16104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GAA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GB" sz="1000" dirty="0"/>
              <a:t>AGGCTACTTC</a:t>
            </a:r>
          </a:p>
        </p:txBody>
      </p:sp>
      <p:sp>
        <p:nvSpPr>
          <p:cNvPr id="80" name="Flecha izquierda 54">
            <a:extLst>
              <a:ext uri="{FF2B5EF4-FFF2-40B4-BE49-F238E27FC236}">
                <a16:creationId xmlns:a16="http://schemas.microsoft.com/office/drawing/2014/main" id="{0E925183-3510-482B-AFA5-E67997FB90C1}"/>
              </a:ext>
            </a:extLst>
          </p:cNvPr>
          <p:cNvSpPr/>
          <p:nvPr/>
        </p:nvSpPr>
        <p:spPr>
          <a:xfrm>
            <a:off x="6184823" y="3382898"/>
            <a:ext cx="1225672" cy="154984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AGGC</a:t>
            </a:r>
            <a:r>
              <a:rPr lang="es-ES" sz="1000" dirty="0">
                <a:solidFill>
                  <a:srgbClr val="FF0000"/>
                </a:solidFill>
                <a:effectLst/>
              </a:rPr>
              <a:t>C</a:t>
            </a:r>
            <a:r>
              <a:rPr lang="es-ES" sz="1000" dirty="0">
                <a:solidFill>
                  <a:schemeClr val="tx1"/>
                </a:solidFill>
              </a:rPr>
              <a:t>TACT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CATC</a:t>
            </a:r>
          </a:p>
        </p:txBody>
      </p:sp>
      <p:sp>
        <p:nvSpPr>
          <p:cNvPr id="81" name="CuadroTexto 36">
            <a:extLst>
              <a:ext uri="{FF2B5EF4-FFF2-40B4-BE49-F238E27FC236}">
                <a16:creationId xmlns:a16="http://schemas.microsoft.com/office/drawing/2014/main" id="{9D1D0C1E-A281-49E6-9DC9-7B9B17B8121A}"/>
              </a:ext>
            </a:extLst>
          </p:cNvPr>
          <p:cNvSpPr txBox="1"/>
          <p:nvPr/>
        </p:nvSpPr>
        <p:spPr>
          <a:xfrm>
            <a:off x="5391290" y="2889226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82" name="Pergamino horizontal 51">
            <a:extLst>
              <a:ext uri="{FF2B5EF4-FFF2-40B4-BE49-F238E27FC236}">
                <a16:creationId xmlns:a16="http://schemas.microsoft.com/office/drawing/2014/main" id="{99AD1FF7-E5E9-495E-BB84-5E81E0C01C7E}"/>
              </a:ext>
            </a:extLst>
          </p:cNvPr>
          <p:cNvSpPr/>
          <p:nvPr/>
        </p:nvSpPr>
        <p:spPr>
          <a:xfrm>
            <a:off x="5821503" y="3015229"/>
            <a:ext cx="2462467" cy="199816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83" name="Cerrar llave 100">
            <a:extLst>
              <a:ext uri="{FF2B5EF4-FFF2-40B4-BE49-F238E27FC236}">
                <a16:creationId xmlns:a16="http://schemas.microsoft.com/office/drawing/2014/main" id="{619EB60C-2179-45AB-850F-35081E62EDEF}"/>
              </a:ext>
            </a:extLst>
          </p:cNvPr>
          <p:cNvSpPr/>
          <p:nvPr/>
        </p:nvSpPr>
        <p:spPr>
          <a:xfrm>
            <a:off x="7922756" y="3277595"/>
            <a:ext cx="227533" cy="697139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CuadroTexto 21">
            <a:extLst>
              <a:ext uri="{FF2B5EF4-FFF2-40B4-BE49-F238E27FC236}">
                <a16:creationId xmlns:a16="http://schemas.microsoft.com/office/drawing/2014/main" id="{92BEEF57-C78E-4D73-8543-450E27DE760D}"/>
              </a:ext>
            </a:extLst>
          </p:cNvPr>
          <p:cNvSpPr txBox="1"/>
          <p:nvPr/>
        </p:nvSpPr>
        <p:spPr>
          <a:xfrm rot="21345368">
            <a:off x="4786251" y="5103561"/>
            <a:ext cx="468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Llamado de variantes/Genotipificación</a:t>
            </a:r>
          </a:p>
        </p:txBody>
      </p:sp>
      <p:grpSp>
        <p:nvGrpSpPr>
          <p:cNvPr id="85" name="Agrupar 91">
            <a:extLst>
              <a:ext uri="{FF2B5EF4-FFF2-40B4-BE49-F238E27FC236}">
                <a16:creationId xmlns:a16="http://schemas.microsoft.com/office/drawing/2014/main" id="{2D5DF4BB-04BB-4151-B5C8-DE73380644D5}"/>
              </a:ext>
            </a:extLst>
          </p:cNvPr>
          <p:cNvGrpSpPr/>
          <p:nvPr/>
        </p:nvGrpSpPr>
        <p:grpSpPr>
          <a:xfrm>
            <a:off x="5901282" y="4123296"/>
            <a:ext cx="1911644" cy="1079029"/>
            <a:chOff x="572122" y="0"/>
            <a:chExt cx="1911644" cy="1079029"/>
          </a:xfrm>
        </p:grpSpPr>
        <p:sp>
          <p:nvSpPr>
            <p:cNvPr id="86" name="CuadroTexto 92">
              <a:extLst>
                <a:ext uri="{FF2B5EF4-FFF2-40B4-BE49-F238E27FC236}">
                  <a16:creationId xmlns:a16="http://schemas.microsoft.com/office/drawing/2014/main" id="{00E7D37A-45FF-4D42-8AAF-0818BE939D97}"/>
                </a:ext>
              </a:extLst>
            </p:cNvPr>
            <p:cNvSpPr txBox="1"/>
            <p:nvPr/>
          </p:nvSpPr>
          <p:spPr>
            <a:xfrm>
              <a:off x="641691" y="387014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ATAGGCGTACTTCA</a:t>
              </a:r>
            </a:p>
          </p:txBody>
        </p:sp>
        <p:sp>
          <p:nvSpPr>
            <p:cNvPr id="87" name="CuadroTexto 93">
              <a:extLst>
                <a:ext uri="{FF2B5EF4-FFF2-40B4-BE49-F238E27FC236}">
                  <a16:creationId xmlns:a16="http://schemas.microsoft.com/office/drawing/2014/main" id="{618267BD-1392-413E-8BAC-09ACD1A8F4E2}"/>
                </a:ext>
              </a:extLst>
            </p:cNvPr>
            <p:cNvSpPr txBox="1"/>
            <p:nvPr/>
          </p:nvSpPr>
          <p:spPr>
            <a:xfrm>
              <a:off x="765331" y="537371"/>
              <a:ext cx="13660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AGGC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</a:t>
              </a:r>
              <a:r>
                <a:rPr lang="es-ES" sz="1000" dirty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6">
                      <a:alpha val="10000"/>
                    </a:schemeClr>
                  </a:solidFill>
                </a:rPr>
                <a:t>A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CATC</a:t>
              </a:r>
            </a:p>
          </p:txBody>
        </p:sp>
        <p:sp>
          <p:nvSpPr>
            <p:cNvPr id="88" name="CuadroTexto 94">
              <a:extLst>
                <a:ext uri="{FF2B5EF4-FFF2-40B4-BE49-F238E27FC236}">
                  <a16:creationId xmlns:a16="http://schemas.microsoft.com/office/drawing/2014/main" id="{BB5097D7-554C-4EF4-B229-40B7C43ABB62}"/>
                </a:ext>
              </a:extLst>
            </p:cNvPr>
            <p:cNvSpPr txBox="1"/>
            <p:nvPr/>
          </p:nvSpPr>
          <p:spPr>
            <a:xfrm>
              <a:off x="940709" y="684428"/>
              <a:ext cx="13564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TACTTCATCCA</a:t>
              </a:r>
            </a:p>
          </p:txBody>
        </p:sp>
        <p:sp>
          <p:nvSpPr>
            <p:cNvPr id="89" name="CuadroTexto 95">
              <a:extLst>
                <a:ext uri="{FF2B5EF4-FFF2-40B4-BE49-F238E27FC236}">
                  <a16:creationId xmlns:a16="http://schemas.microsoft.com/office/drawing/2014/main" id="{76C4E2D4-7FB7-474A-9889-4C799B9A9966}"/>
                </a:ext>
              </a:extLst>
            </p:cNvPr>
            <p:cNvSpPr txBox="1"/>
            <p:nvPr/>
          </p:nvSpPr>
          <p:spPr>
            <a:xfrm>
              <a:off x="1120892" y="832808"/>
              <a:ext cx="13628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TACTTCAGCCATG</a:t>
              </a:r>
            </a:p>
          </p:txBody>
        </p:sp>
        <p:sp>
          <p:nvSpPr>
            <p:cNvPr id="90" name="CuadroTexto 96">
              <a:extLst>
                <a:ext uri="{FF2B5EF4-FFF2-40B4-BE49-F238E27FC236}">
                  <a16:creationId xmlns:a16="http://schemas.microsoft.com/office/drawing/2014/main" id="{A586014E-BFF2-4EA1-95DE-73EF74807E9A}"/>
                </a:ext>
              </a:extLst>
            </p:cNvPr>
            <p:cNvSpPr txBox="1"/>
            <p:nvPr/>
          </p:nvSpPr>
          <p:spPr>
            <a:xfrm>
              <a:off x="1777966" y="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s-ES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endParaRPr>
            </a:p>
          </p:txBody>
        </p:sp>
        <p:sp>
          <p:nvSpPr>
            <p:cNvPr id="91" name="CuadroTexto 97">
              <a:extLst>
                <a:ext uri="{FF2B5EF4-FFF2-40B4-BE49-F238E27FC236}">
                  <a16:creationId xmlns:a16="http://schemas.microsoft.com/office/drawing/2014/main" id="{27B400A4-BD80-42DF-A100-8A54C314F41D}"/>
                </a:ext>
              </a:extLst>
            </p:cNvPr>
            <p:cNvSpPr txBox="1"/>
            <p:nvPr/>
          </p:nvSpPr>
          <p:spPr>
            <a:xfrm>
              <a:off x="572122" y="248162"/>
              <a:ext cx="13193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AATAGGCGTACTTC</a:t>
              </a:r>
            </a:p>
          </p:txBody>
        </p:sp>
      </p:grpSp>
      <p:sp>
        <p:nvSpPr>
          <p:cNvPr id="92" name="Pergamino horizontal 98">
            <a:extLst>
              <a:ext uri="{FF2B5EF4-FFF2-40B4-BE49-F238E27FC236}">
                <a16:creationId xmlns:a16="http://schemas.microsoft.com/office/drawing/2014/main" id="{58E19701-B26F-49EA-85EF-89A28B601792}"/>
              </a:ext>
            </a:extLst>
          </p:cNvPr>
          <p:cNvSpPr/>
          <p:nvPr/>
        </p:nvSpPr>
        <p:spPr>
          <a:xfrm>
            <a:off x="5674755" y="4221414"/>
            <a:ext cx="2447290" cy="229817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94" name="CuadroTexto 36">
            <a:extLst>
              <a:ext uri="{FF2B5EF4-FFF2-40B4-BE49-F238E27FC236}">
                <a16:creationId xmlns:a16="http://schemas.microsoft.com/office/drawing/2014/main" id="{7635FA6D-B14C-48A9-A2A3-4023C6CEA0F9}"/>
              </a:ext>
            </a:extLst>
          </p:cNvPr>
          <p:cNvSpPr txBox="1"/>
          <p:nvPr/>
        </p:nvSpPr>
        <p:spPr>
          <a:xfrm>
            <a:off x="5372719" y="4088684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79F11579-6E3B-4B09-982C-6A5069EAD482}"/>
              </a:ext>
            </a:extLst>
          </p:cNvPr>
          <p:cNvSpPr/>
          <p:nvPr/>
        </p:nvSpPr>
        <p:spPr>
          <a:xfrm rot="20524956">
            <a:off x="1891551" y="269850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5" name="Minus Sign 94">
            <a:extLst>
              <a:ext uri="{FF2B5EF4-FFF2-40B4-BE49-F238E27FC236}">
                <a16:creationId xmlns:a16="http://schemas.microsoft.com/office/drawing/2014/main" id="{69AE2F8A-E2CF-4F43-BE30-40600AF024C1}"/>
              </a:ext>
            </a:extLst>
          </p:cNvPr>
          <p:cNvSpPr/>
          <p:nvPr/>
        </p:nvSpPr>
        <p:spPr>
          <a:xfrm rot="20524956">
            <a:off x="1994668" y="283044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6" name="Minus Sign 95">
            <a:extLst>
              <a:ext uri="{FF2B5EF4-FFF2-40B4-BE49-F238E27FC236}">
                <a16:creationId xmlns:a16="http://schemas.microsoft.com/office/drawing/2014/main" id="{DD452961-E1BE-4701-8480-44D9DC8A9633}"/>
              </a:ext>
            </a:extLst>
          </p:cNvPr>
          <p:cNvSpPr/>
          <p:nvPr/>
        </p:nvSpPr>
        <p:spPr>
          <a:xfrm rot="802867">
            <a:off x="1777795" y="303097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8" name="Minus Sign 97">
            <a:extLst>
              <a:ext uri="{FF2B5EF4-FFF2-40B4-BE49-F238E27FC236}">
                <a16:creationId xmlns:a16="http://schemas.microsoft.com/office/drawing/2014/main" id="{B7EFC672-3826-4D4C-A3D4-C3FCC2C5678F}"/>
              </a:ext>
            </a:extLst>
          </p:cNvPr>
          <p:cNvSpPr/>
          <p:nvPr/>
        </p:nvSpPr>
        <p:spPr>
          <a:xfrm rot="20195316">
            <a:off x="2061287" y="320268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9" name="Minus Sign 98">
            <a:extLst>
              <a:ext uri="{FF2B5EF4-FFF2-40B4-BE49-F238E27FC236}">
                <a16:creationId xmlns:a16="http://schemas.microsoft.com/office/drawing/2014/main" id="{F871D05F-E72B-4EE1-AFDF-4042F02AB3D8}"/>
              </a:ext>
            </a:extLst>
          </p:cNvPr>
          <p:cNvSpPr/>
          <p:nvPr/>
        </p:nvSpPr>
        <p:spPr>
          <a:xfrm rot="995517">
            <a:off x="1644976" y="2546105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1" name="Minus Sign 100">
            <a:extLst>
              <a:ext uri="{FF2B5EF4-FFF2-40B4-BE49-F238E27FC236}">
                <a16:creationId xmlns:a16="http://schemas.microsoft.com/office/drawing/2014/main" id="{285BB8B4-DB00-4D34-ABE0-88662039339D}"/>
              </a:ext>
            </a:extLst>
          </p:cNvPr>
          <p:cNvSpPr/>
          <p:nvPr/>
        </p:nvSpPr>
        <p:spPr>
          <a:xfrm rot="20524956">
            <a:off x="4891907" y="2698506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2" name="Minus Sign 101">
            <a:extLst>
              <a:ext uri="{FF2B5EF4-FFF2-40B4-BE49-F238E27FC236}">
                <a16:creationId xmlns:a16="http://schemas.microsoft.com/office/drawing/2014/main" id="{AB07B01F-843C-4F15-818A-70A2CABF24C8}"/>
              </a:ext>
            </a:extLst>
          </p:cNvPr>
          <p:cNvSpPr/>
          <p:nvPr/>
        </p:nvSpPr>
        <p:spPr>
          <a:xfrm rot="20524956">
            <a:off x="4705743" y="3048531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" name="Minus Sign 102">
            <a:extLst>
              <a:ext uri="{FF2B5EF4-FFF2-40B4-BE49-F238E27FC236}">
                <a16:creationId xmlns:a16="http://schemas.microsoft.com/office/drawing/2014/main" id="{BF2EF307-BBA4-4058-929C-87091734A4CB}"/>
              </a:ext>
            </a:extLst>
          </p:cNvPr>
          <p:cNvSpPr/>
          <p:nvPr/>
        </p:nvSpPr>
        <p:spPr>
          <a:xfrm>
            <a:off x="8112008" y="40030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4" name="Minus Sign 103">
            <a:extLst>
              <a:ext uri="{FF2B5EF4-FFF2-40B4-BE49-F238E27FC236}">
                <a16:creationId xmlns:a16="http://schemas.microsoft.com/office/drawing/2014/main" id="{3B9960C9-35FD-4CF5-86FB-5B76B48EFB73}"/>
              </a:ext>
            </a:extLst>
          </p:cNvPr>
          <p:cNvSpPr/>
          <p:nvPr/>
        </p:nvSpPr>
        <p:spPr>
          <a:xfrm rot="335150">
            <a:off x="4872323" y="325923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" name="Minus Sign 104">
            <a:extLst>
              <a:ext uri="{FF2B5EF4-FFF2-40B4-BE49-F238E27FC236}">
                <a16:creationId xmlns:a16="http://schemas.microsoft.com/office/drawing/2014/main" id="{4DF0FE91-59EE-42D7-90AC-59D1DC8837CC}"/>
              </a:ext>
            </a:extLst>
          </p:cNvPr>
          <p:cNvSpPr/>
          <p:nvPr/>
        </p:nvSpPr>
        <p:spPr>
          <a:xfrm rot="20524956">
            <a:off x="1595807" y="323175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" name="Minus Sign 105">
            <a:extLst>
              <a:ext uri="{FF2B5EF4-FFF2-40B4-BE49-F238E27FC236}">
                <a16:creationId xmlns:a16="http://schemas.microsoft.com/office/drawing/2014/main" id="{6BF9C6AA-44C5-4A2C-9646-99B53845F0C2}"/>
              </a:ext>
            </a:extLst>
          </p:cNvPr>
          <p:cNvSpPr/>
          <p:nvPr/>
        </p:nvSpPr>
        <p:spPr>
          <a:xfrm rot="3582384">
            <a:off x="5242999" y="313567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7" name="Minus Sign 106">
            <a:extLst>
              <a:ext uri="{FF2B5EF4-FFF2-40B4-BE49-F238E27FC236}">
                <a16:creationId xmlns:a16="http://schemas.microsoft.com/office/drawing/2014/main" id="{9AEB0586-EF7D-4C99-9EFB-2ADD901316D1}"/>
              </a:ext>
            </a:extLst>
          </p:cNvPr>
          <p:cNvSpPr/>
          <p:nvPr/>
        </p:nvSpPr>
        <p:spPr>
          <a:xfrm>
            <a:off x="8329420" y="410929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8" name="Minus Sign 107">
            <a:extLst>
              <a:ext uri="{FF2B5EF4-FFF2-40B4-BE49-F238E27FC236}">
                <a16:creationId xmlns:a16="http://schemas.microsoft.com/office/drawing/2014/main" id="{533B7AF1-D320-4712-AF89-9595AC9B200C}"/>
              </a:ext>
            </a:extLst>
          </p:cNvPr>
          <p:cNvSpPr/>
          <p:nvPr/>
        </p:nvSpPr>
        <p:spPr>
          <a:xfrm>
            <a:off x="8234102" y="422865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9" name="Minus Sign 108">
            <a:extLst>
              <a:ext uri="{FF2B5EF4-FFF2-40B4-BE49-F238E27FC236}">
                <a16:creationId xmlns:a16="http://schemas.microsoft.com/office/drawing/2014/main" id="{BD9D187A-BF3D-4974-8800-81FB3A111887}"/>
              </a:ext>
            </a:extLst>
          </p:cNvPr>
          <p:cNvSpPr/>
          <p:nvPr/>
        </p:nvSpPr>
        <p:spPr>
          <a:xfrm>
            <a:off x="8131653" y="44873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0" name="Minus Sign 109">
            <a:extLst>
              <a:ext uri="{FF2B5EF4-FFF2-40B4-BE49-F238E27FC236}">
                <a16:creationId xmlns:a16="http://schemas.microsoft.com/office/drawing/2014/main" id="{64607458-76BD-4750-BAB5-9C8D0E3D2A4A}"/>
              </a:ext>
            </a:extLst>
          </p:cNvPr>
          <p:cNvSpPr/>
          <p:nvPr/>
        </p:nvSpPr>
        <p:spPr>
          <a:xfrm>
            <a:off x="8452974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1" name="Minus Sign 110">
            <a:extLst>
              <a:ext uri="{FF2B5EF4-FFF2-40B4-BE49-F238E27FC236}">
                <a16:creationId xmlns:a16="http://schemas.microsoft.com/office/drawing/2014/main" id="{5F05D897-61BA-446C-9AA5-0338D637A57A}"/>
              </a:ext>
            </a:extLst>
          </p:cNvPr>
          <p:cNvSpPr/>
          <p:nvPr/>
        </p:nvSpPr>
        <p:spPr>
          <a:xfrm rot="802867">
            <a:off x="5032618" y="2887869"/>
            <a:ext cx="391986" cy="262784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2" name="Minus Sign 111">
            <a:extLst>
              <a:ext uri="{FF2B5EF4-FFF2-40B4-BE49-F238E27FC236}">
                <a16:creationId xmlns:a16="http://schemas.microsoft.com/office/drawing/2014/main" id="{DE0A7C4B-FA9A-4810-AB5B-0FC9ADAF320C}"/>
              </a:ext>
            </a:extLst>
          </p:cNvPr>
          <p:cNvSpPr/>
          <p:nvPr/>
        </p:nvSpPr>
        <p:spPr>
          <a:xfrm rot="2191876">
            <a:off x="5441456" y="312497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3" name="Minus Sign 112">
            <a:extLst>
              <a:ext uri="{FF2B5EF4-FFF2-40B4-BE49-F238E27FC236}">
                <a16:creationId xmlns:a16="http://schemas.microsoft.com/office/drawing/2014/main" id="{53B3AA37-8790-4C59-9DF8-4415473BD4BF}"/>
              </a:ext>
            </a:extLst>
          </p:cNvPr>
          <p:cNvSpPr/>
          <p:nvPr/>
        </p:nvSpPr>
        <p:spPr>
          <a:xfrm>
            <a:off x="7854321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4" name="Minus Sign 113">
            <a:extLst>
              <a:ext uri="{FF2B5EF4-FFF2-40B4-BE49-F238E27FC236}">
                <a16:creationId xmlns:a16="http://schemas.microsoft.com/office/drawing/2014/main" id="{F7A3055C-7ED7-430D-AC7F-A378B9B77F6E}"/>
              </a:ext>
            </a:extLst>
          </p:cNvPr>
          <p:cNvSpPr/>
          <p:nvPr/>
        </p:nvSpPr>
        <p:spPr>
          <a:xfrm>
            <a:off x="7655600" y="450647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5" name="Minus Sign 114">
            <a:extLst>
              <a:ext uri="{FF2B5EF4-FFF2-40B4-BE49-F238E27FC236}">
                <a16:creationId xmlns:a16="http://schemas.microsoft.com/office/drawing/2014/main" id="{E647F809-CF3E-470D-95F1-F5C611528281}"/>
              </a:ext>
            </a:extLst>
          </p:cNvPr>
          <p:cNvSpPr/>
          <p:nvPr/>
        </p:nvSpPr>
        <p:spPr>
          <a:xfrm>
            <a:off x="8489203" y="362099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6" name="Minus Sign 115">
            <a:extLst>
              <a:ext uri="{FF2B5EF4-FFF2-40B4-BE49-F238E27FC236}">
                <a16:creationId xmlns:a16="http://schemas.microsoft.com/office/drawing/2014/main" id="{C31CF6F2-AAAD-4F32-9EDD-6A3A066B8D0A}"/>
              </a:ext>
            </a:extLst>
          </p:cNvPr>
          <p:cNvSpPr/>
          <p:nvPr/>
        </p:nvSpPr>
        <p:spPr>
          <a:xfrm>
            <a:off x="8607329" y="350673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7" name="Minus Sign 116">
            <a:extLst>
              <a:ext uri="{FF2B5EF4-FFF2-40B4-BE49-F238E27FC236}">
                <a16:creationId xmlns:a16="http://schemas.microsoft.com/office/drawing/2014/main" id="{680189D3-0647-45FE-A310-CB5F29E20EC4}"/>
              </a:ext>
            </a:extLst>
          </p:cNvPr>
          <p:cNvSpPr/>
          <p:nvPr/>
        </p:nvSpPr>
        <p:spPr>
          <a:xfrm>
            <a:off x="8515157" y="340122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42F016C-4319-43EC-A5A3-816308A84C2C}"/>
              </a:ext>
            </a:extLst>
          </p:cNvPr>
          <p:cNvSpPr txBox="1"/>
          <p:nvPr/>
        </p:nvSpPr>
        <p:spPr>
          <a:xfrm>
            <a:off x="3389083" y="489990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graphicFrame>
        <p:nvGraphicFramePr>
          <p:cNvPr id="118" name="Diagrama 3">
            <a:extLst>
              <a:ext uri="{FF2B5EF4-FFF2-40B4-BE49-F238E27FC236}">
                <a16:creationId xmlns:a16="http://schemas.microsoft.com/office/drawing/2014/main" id="{52234991-29EB-42E6-9CC3-319684D83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21647"/>
              </p:ext>
            </p:extLst>
          </p:nvPr>
        </p:nvGraphicFramePr>
        <p:xfrm>
          <a:off x="1942227" y="4100150"/>
          <a:ext cx="3845879" cy="1926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9292CC-3A9F-430A-B327-C5885B769B52}"/>
              </a:ext>
            </a:extLst>
          </p:cNvPr>
          <p:cNvSpPr txBox="1"/>
          <p:nvPr/>
        </p:nvSpPr>
        <p:spPr>
          <a:xfrm>
            <a:off x="4331372" y="425727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F20C2F9-5C96-4397-A1EF-C32ADA87BD53}"/>
              </a:ext>
            </a:extLst>
          </p:cNvPr>
          <p:cNvSpPr txBox="1"/>
          <p:nvPr/>
        </p:nvSpPr>
        <p:spPr>
          <a:xfrm>
            <a:off x="4779003" y="440880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D19DA0-B0C2-4326-B81D-4632CE7BBE3E}"/>
              </a:ext>
            </a:extLst>
          </p:cNvPr>
          <p:cNvSpPr txBox="1"/>
          <p:nvPr/>
        </p:nvSpPr>
        <p:spPr>
          <a:xfrm>
            <a:off x="4997991" y="4639709"/>
            <a:ext cx="30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4B10572-AD55-4D9C-88A7-1FA0A7D1F785}"/>
              </a:ext>
            </a:extLst>
          </p:cNvPr>
          <p:cNvSpPr txBox="1"/>
          <p:nvPr/>
        </p:nvSpPr>
        <p:spPr>
          <a:xfrm>
            <a:off x="4631700" y="40741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6A4BFD-B56D-4D61-ADDB-11DBD8127B2C}"/>
              </a:ext>
            </a:extLst>
          </p:cNvPr>
          <p:cNvSpPr txBox="1"/>
          <p:nvPr/>
        </p:nvSpPr>
        <p:spPr>
          <a:xfrm>
            <a:off x="4089573" y="46656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A176B99-AC6D-4CFA-B7B3-B6C46930DF3E}"/>
              </a:ext>
            </a:extLst>
          </p:cNvPr>
          <p:cNvSpPr txBox="1"/>
          <p:nvPr/>
        </p:nvSpPr>
        <p:spPr>
          <a:xfrm>
            <a:off x="5104102" y="442596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2DDA8F-FC4E-4E7E-89F0-FAF32824200B}"/>
              </a:ext>
            </a:extLst>
          </p:cNvPr>
          <p:cNvSpPr txBox="1"/>
          <p:nvPr/>
        </p:nvSpPr>
        <p:spPr>
          <a:xfrm>
            <a:off x="5443354" y="481183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3816053-7D3B-4429-9445-86841960BC82}"/>
              </a:ext>
            </a:extLst>
          </p:cNvPr>
          <p:cNvSpPr txBox="1"/>
          <p:nvPr/>
        </p:nvSpPr>
        <p:spPr>
          <a:xfrm>
            <a:off x="5348921" y="452458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E205450-AE98-4CD4-9082-2A0EA0D36C1B}"/>
              </a:ext>
            </a:extLst>
          </p:cNvPr>
          <p:cNvSpPr txBox="1"/>
          <p:nvPr/>
        </p:nvSpPr>
        <p:spPr>
          <a:xfrm>
            <a:off x="5672976" y="4684950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328B6F4-E2BF-4EFA-AFAF-891CD9C8AB3C}"/>
              </a:ext>
            </a:extLst>
          </p:cNvPr>
          <p:cNvSpPr txBox="1"/>
          <p:nvPr/>
        </p:nvSpPr>
        <p:spPr>
          <a:xfrm>
            <a:off x="3552761" y="40367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98055B9-2823-4884-9D11-A3A64971DECB}"/>
              </a:ext>
            </a:extLst>
          </p:cNvPr>
          <p:cNvSpPr txBox="1"/>
          <p:nvPr/>
        </p:nvSpPr>
        <p:spPr>
          <a:xfrm>
            <a:off x="5643718" y="4466262"/>
            <a:ext cx="240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6674794-F58B-49DA-B609-41C194A140D3}"/>
              </a:ext>
            </a:extLst>
          </p:cNvPr>
          <p:cNvSpPr txBox="1"/>
          <p:nvPr/>
        </p:nvSpPr>
        <p:spPr>
          <a:xfrm>
            <a:off x="5843265" y="4845739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54B83A-382A-4CA3-9662-CBC9FA6550D2}"/>
              </a:ext>
            </a:extLst>
          </p:cNvPr>
          <p:cNvSpPr txBox="1"/>
          <p:nvPr/>
        </p:nvSpPr>
        <p:spPr>
          <a:xfrm>
            <a:off x="4261191" y="394076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80EFF28-AE3B-4513-8AAD-32A67B662ADE}"/>
              </a:ext>
            </a:extLst>
          </p:cNvPr>
          <p:cNvSpPr txBox="1"/>
          <p:nvPr/>
        </p:nvSpPr>
        <p:spPr>
          <a:xfrm>
            <a:off x="4907230" y="415983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70" name="Llamada de flecha hacia abajo 4">
            <a:extLst>
              <a:ext uri="{FF2B5EF4-FFF2-40B4-BE49-F238E27FC236}">
                <a16:creationId xmlns:a16="http://schemas.microsoft.com/office/drawing/2014/main" id="{D4ADF02D-19F7-4531-A4AD-2FB8B85F4C0A}"/>
              </a:ext>
            </a:extLst>
          </p:cNvPr>
          <p:cNvSpPr/>
          <p:nvPr/>
        </p:nvSpPr>
        <p:spPr>
          <a:xfrm rot="275710">
            <a:off x="2186" y="1391810"/>
            <a:ext cx="1293859" cy="976209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Muestras de ADN de la familia</a:t>
            </a:r>
          </a:p>
        </p:txBody>
      </p:sp>
    </p:spTree>
    <p:extLst>
      <p:ext uri="{BB962C8B-B14F-4D97-AF65-F5344CB8AC3E}">
        <p14:creationId xmlns:p14="http://schemas.microsoft.com/office/powerpoint/2010/main" val="5172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E588-0C9B-45D3-A049-65EE5B9B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Contexto Historico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El ‘Human Genome Project’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9BF25-90D1-4483-B067-3E4C8200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4"/>
            <a:ext cx="6316146" cy="4525963"/>
          </a:xfrm>
        </p:spPr>
        <p:txBody>
          <a:bodyPr>
            <a:normAutofit/>
          </a:bodyPr>
          <a:lstStyle/>
          <a:p>
            <a:r>
              <a:rPr lang="es-CL" dirty="0"/>
              <a:t>El logro que aún mejor ilustra lo que es la genómica es el famoso ‘</a:t>
            </a:r>
            <a:r>
              <a:rPr lang="es-CL" b="1" dirty="0"/>
              <a:t>Human Genome Project</a:t>
            </a:r>
            <a:r>
              <a:rPr lang="es-CL" dirty="0"/>
              <a:t>’ (HGP).</a:t>
            </a:r>
          </a:p>
          <a:p>
            <a:pPr lvl="1"/>
            <a:r>
              <a:rPr lang="es-CL" dirty="0"/>
              <a:t>El proyecto tenía como objetivo de secuenciar la totalidad del genoma del ser humano. </a:t>
            </a:r>
          </a:p>
          <a:p>
            <a:pPr lvl="2"/>
            <a:r>
              <a:rPr lang="es-CL" dirty="0"/>
              <a:t>El proyecto fue lanzado en </a:t>
            </a:r>
            <a:r>
              <a:rPr lang="es-CL" b="1" dirty="0"/>
              <a:t>1990</a:t>
            </a:r>
            <a:r>
              <a:rPr lang="es-CL" dirty="0"/>
              <a:t>.</a:t>
            </a:r>
          </a:p>
          <a:p>
            <a:pPr lvl="2"/>
            <a:r>
              <a:rPr lang="es-CL" dirty="0"/>
              <a:t>El primer borrador del genoma humano fue anunciado en </a:t>
            </a:r>
            <a:r>
              <a:rPr lang="es-CL" b="1" dirty="0"/>
              <a:t>2000</a:t>
            </a:r>
            <a:r>
              <a:rPr lang="es-CL" dirty="0"/>
              <a:t>, con el genoma completo presentado en </a:t>
            </a:r>
            <a:r>
              <a:rPr lang="es-CL" b="1" dirty="0"/>
              <a:t>2003</a:t>
            </a:r>
            <a:r>
              <a:rPr lang="es-CL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8C122-C7FA-4985-A0AB-D0159379BE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6" y="2539431"/>
            <a:ext cx="1913454" cy="2509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167C0-34BD-4942-940D-E6160F0892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36" y="3572540"/>
            <a:ext cx="1913454" cy="25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4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A8DE-386D-44B5-8103-953151FD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Genómica Ahora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43BD-BDD2-4ADB-8A01-B25EB544A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HGP fue un proyecto enorme que duró un gran total de </a:t>
            </a:r>
            <a:r>
              <a:rPr lang="es-CL" b="1" dirty="0"/>
              <a:t>13 años</a:t>
            </a:r>
            <a:r>
              <a:rPr lang="es-CL" dirty="0"/>
              <a:t>. </a:t>
            </a:r>
          </a:p>
          <a:p>
            <a:r>
              <a:rPr lang="es-CL" dirty="0"/>
              <a:t>¿Que pasó en los siguientes 14 años?</a:t>
            </a:r>
          </a:p>
          <a:p>
            <a:pPr lvl="1"/>
            <a:r>
              <a:rPr lang="es-CL" dirty="0"/>
              <a:t>Las tecnologías de secuenciación se mejoraron significativamente (i.e. alto rendimiento) de modo que ahora es posible de secuenciar varios </a:t>
            </a:r>
            <a:r>
              <a:rPr lang="es-CL" b="1" dirty="0"/>
              <a:t>genomas en horas</a:t>
            </a:r>
            <a:r>
              <a:rPr lang="es-CL" dirty="0"/>
              <a:t>!</a:t>
            </a:r>
          </a:p>
          <a:p>
            <a:pPr lvl="1"/>
            <a:r>
              <a:rPr lang="es-CL" dirty="0"/>
              <a:t>Sigue bajando el precio de la</a:t>
            </a:r>
            <a:br>
              <a:rPr lang="es-CL" dirty="0"/>
            </a:br>
            <a:r>
              <a:rPr lang="es-CL" dirty="0"/>
              <a:t>secuenciación de un genoma.</a:t>
            </a:r>
          </a:p>
          <a:p>
            <a:pPr lvl="2"/>
            <a:r>
              <a:rPr lang="es-CL" dirty="0"/>
              <a:t>Debajo de $1000 en 2015-6.</a:t>
            </a:r>
          </a:p>
          <a:p>
            <a:endParaRPr lang="es-C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2762C-7C75-464A-949F-3342D2B39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062" y="4265836"/>
            <a:ext cx="3458547" cy="2592163"/>
          </a:xfrm>
          <a:prstGeom prst="rect">
            <a:avLst/>
          </a:prstGeom>
        </p:spPr>
      </p:pic>
      <p:pic>
        <p:nvPicPr>
          <p:cNvPr id="6" name="Marcador de contenido 7" descr="hiseq2500.png">
            <a:extLst>
              <a:ext uri="{FF2B5EF4-FFF2-40B4-BE49-F238E27FC236}">
                <a16:creationId xmlns:a16="http://schemas.microsoft.com/office/drawing/2014/main" id="{31680F38-53E6-4FBB-953E-68995761B4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1" t="-2" r="-3562" b="-3097"/>
          <a:stretch/>
        </p:blipFill>
        <p:spPr>
          <a:xfrm>
            <a:off x="-161447" y="5342967"/>
            <a:ext cx="1630680" cy="15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4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105D-770E-4F2E-8C09-8F99E6D1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Errores en determinación de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8780-1035-4127-B2F8-89CFDFFC0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668251"/>
          </a:xfrm>
        </p:spPr>
        <p:txBody>
          <a:bodyPr>
            <a:normAutofit/>
          </a:bodyPr>
          <a:lstStyle/>
          <a:p>
            <a:r>
              <a:rPr lang="es-CL" dirty="0"/>
              <a:t>El proceso de </a:t>
            </a:r>
            <a:r>
              <a:rPr lang="es-CL" b="1" dirty="0"/>
              <a:t>secuenciación-por-síntesis</a:t>
            </a:r>
            <a:r>
              <a:rPr lang="es-CL" dirty="0"/>
              <a:t> es lejos de ser perfecto, por lo que puede producir señales ambiguas. </a:t>
            </a:r>
          </a:p>
          <a:p>
            <a:pPr lvl="1"/>
            <a:r>
              <a:rPr lang="es-CL" dirty="0"/>
              <a:t>Hacer una serie de determinación de las bases observadas no es tan simple!!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s-CL" dirty="0"/>
              <a:t>Las señales que provienen de racimos diferentes pueden mezclarse si están demasiado cerca.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s-CL" dirty="0"/>
              <a:t>En un racimo, las reacciones bioquímicas pierden su sincronización poco a poco  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s-CL" dirty="0"/>
              <a:t>La intensidad de las señales pueden variar.</a:t>
            </a:r>
          </a:p>
          <a:p>
            <a:r>
              <a:rPr lang="es-CL" dirty="0"/>
              <a:t>La incertidumbre así creada conduce a la asignación incorrecta de bases.</a:t>
            </a:r>
          </a:p>
        </p:txBody>
      </p:sp>
      <p:pic>
        <p:nvPicPr>
          <p:cNvPr id="4" name="Imagen 3" descr="Captura de pantalla 2017-03-09 a las 3.43.01 p.m..png">
            <a:extLst>
              <a:ext uri="{FF2B5EF4-FFF2-40B4-BE49-F238E27FC236}">
                <a16:creationId xmlns:a16="http://schemas.microsoft.com/office/drawing/2014/main" id="{09392C2E-5A7D-4967-AFCF-DEE35D9439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2" y="3852773"/>
            <a:ext cx="1453951" cy="128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3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00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00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DB13-EAD2-42A4-B7FE-D2D9B87B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Phred (para bases)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A081-C403-4BB8-BBC7-5DC5AE2C7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Cada determinación de base en un ‘</a:t>
            </a:r>
            <a:r>
              <a:rPr lang="es-CL" dirty="0" err="1"/>
              <a:t>read</a:t>
            </a:r>
            <a:r>
              <a:rPr lang="es-CL" dirty="0"/>
              <a:t>’ es asignada una probabilidad </a:t>
            </a:r>
            <a:r>
              <a:rPr lang="es-CL" i="1" dirty="0"/>
              <a:t>P</a:t>
            </a:r>
            <a:r>
              <a:rPr lang="es-CL" dirty="0"/>
              <a:t> de que</a:t>
            </a:r>
            <a:r>
              <a:rPr lang="es-CL" b="1" dirty="0"/>
              <a:t> la determinación es incorrecta</a:t>
            </a:r>
            <a:r>
              <a:rPr lang="es-CL" dirty="0"/>
              <a:t>.</a:t>
            </a:r>
          </a:p>
          <a:p>
            <a:pPr lvl="1"/>
            <a:r>
              <a:rPr lang="es-CL" dirty="0"/>
              <a:t>Esta probabilidad tiene en cuenta:</a:t>
            </a:r>
          </a:p>
          <a:p>
            <a:pPr lvl="2">
              <a:buClr>
                <a:schemeClr val="accent5">
                  <a:lumMod val="75000"/>
                </a:schemeClr>
              </a:buClr>
              <a:buFont typeface="Wingdings" charset="2"/>
              <a:buChar char="ü"/>
            </a:pPr>
            <a:r>
              <a:rPr lang="es-CL" dirty="0"/>
              <a:t>La intensidad del señal.</a:t>
            </a:r>
          </a:p>
          <a:p>
            <a:pPr lvl="2">
              <a:buClr>
                <a:schemeClr val="accent5">
                  <a:lumMod val="75000"/>
                </a:schemeClr>
              </a:buClr>
              <a:buFont typeface="Wingdings" charset="2"/>
              <a:buChar char="ü"/>
            </a:pPr>
            <a:r>
              <a:rPr lang="es-CL" dirty="0"/>
              <a:t>La proximidad de otros racimos.</a:t>
            </a:r>
          </a:p>
          <a:p>
            <a:pPr lvl="2">
              <a:buClr>
                <a:schemeClr val="accent5">
                  <a:lumMod val="75000"/>
                </a:schemeClr>
              </a:buClr>
              <a:buFont typeface="Wingdings" charset="2"/>
              <a:buChar char="ü"/>
            </a:pPr>
            <a:r>
              <a:rPr lang="es-CL" dirty="0"/>
              <a:t>El ciclo de secuenciación.</a:t>
            </a:r>
          </a:p>
          <a:p>
            <a:pPr lvl="1"/>
            <a:r>
              <a:rPr lang="es-CL" dirty="0"/>
              <a:t>Podemos representar eso en forma logarítmica, un índice de cualidad Phred (ing. Phred-</a:t>
            </a:r>
            <a:r>
              <a:rPr lang="es-CL" dirty="0" err="1"/>
              <a:t>quality</a:t>
            </a:r>
            <a:r>
              <a:rPr lang="es-CL" dirty="0"/>
              <a:t> score):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29C9B42-0F6D-4412-9120-F20C5902DC3C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graphicFrame>
        <p:nvGraphicFramePr>
          <p:cNvPr id="6" name="Objeto 4">
            <a:extLst>
              <a:ext uri="{FF2B5EF4-FFF2-40B4-BE49-F238E27FC236}">
                <a16:creationId xmlns:a16="http://schemas.microsoft.com/office/drawing/2014/main" id="{65DFDBC8-D73A-49F1-B7E8-72BFB13C3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668621"/>
              </p:ext>
            </p:extLst>
          </p:nvPr>
        </p:nvGraphicFramePr>
        <p:xfrm>
          <a:off x="1689730" y="5385262"/>
          <a:ext cx="5761366" cy="62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Document" r:id="rId3" imgW="1619610" imgH="178816" progId="Word.Document.12">
                  <p:embed/>
                </p:oleObj>
              </mc:Choice>
              <mc:Fallback>
                <p:oleObj name="Document" r:id="rId3" imgW="1619610" imgH="178816" progId="Word.Document.12">
                  <p:embed/>
                  <p:pic>
                    <p:nvPicPr>
                      <p:cNvPr id="6" name="Objeto 4">
                        <a:extLst>
                          <a:ext uri="{FF2B5EF4-FFF2-40B4-BE49-F238E27FC236}">
                            <a16:creationId xmlns:a16="http://schemas.microsoft.com/office/drawing/2014/main" id="{65DFDBC8-D73A-49F1-B7E8-72BFB13C3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9730" y="5385262"/>
                        <a:ext cx="5761366" cy="62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5" descr="Captura de pantalla 2017-03-09 a las 3.43.01 p.m..png">
            <a:extLst>
              <a:ext uri="{FF2B5EF4-FFF2-40B4-BE49-F238E27FC236}">
                <a16:creationId xmlns:a16="http://schemas.microsoft.com/office/drawing/2014/main" id="{1ABAF095-F780-4988-A0FE-F3D27A2EA2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65" y="2724767"/>
            <a:ext cx="1839215" cy="16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4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C437-22D7-435D-8FA6-9CE9BC9E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Índice Phred &lt;=&gt; Probabilidad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3E23-0576-40DD-802D-026FD4489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La conversión de índice a probabilidad es bastante intuitivo…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BF26395C-9244-4928-B5A9-4FB6FC6809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9613892"/>
              </p:ext>
            </p:extLst>
          </p:nvPr>
        </p:nvGraphicFramePr>
        <p:xfrm>
          <a:off x="730251" y="3503384"/>
          <a:ext cx="8042274" cy="2372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75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6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743">
                <a:tc>
                  <a:txBody>
                    <a:bodyPr/>
                    <a:lstStyle/>
                    <a:p>
                      <a:pPr algn="ctr"/>
                      <a:r>
                        <a:rPr lang="es-CL" sz="1400" noProof="0" dirty="0"/>
                        <a:t>Índice de cualidad Phred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noProof="0" dirty="0"/>
                        <a:t>Probabilidad de mala identificación de una base</a:t>
                      </a:r>
                      <a:endParaRPr lang="es-CL" sz="1400" b="0" i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noProof="0" dirty="0"/>
                        <a:t>Exactitud de designación de base</a:t>
                      </a:r>
                      <a:endParaRPr lang="es-CL" sz="1400" b="1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noProof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noProof="0"/>
                        <a:t>1/10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noProof="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noProof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noProof="0"/>
                        <a:t>1/100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noProof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noProof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noProof="0"/>
                        <a:t>1/1 000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noProof="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noProof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noProof="0"/>
                        <a:t>1/10 000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noProof="0"/>
                        <a:t>99.99%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noProof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noProof="0" dirty="0"/>
                        <a:t>1/100 000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noProof="0" dirty="0"/>
                        <a:t>99.999%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6D3062F-E7B9-4C90-8B1F-9130A4E09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130893"/>
              </p:ext>
            </p:extLst>
          </p:nvPr>
        </p:nvGraphicFramePr>
        <p:xfrm>
          <a:off x="1691317" y="2536722"/>
          <a:ext cx="5761366" cy="62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" name="Document" r:id="rId4" imgW="1619610" imgH="178816" progId="Word.Document.12">
                  <p:embed/>
                </p:oleObj>
              </mc:Choice>
              <mc:Fallback>
                <p:oleObj name="Document" r:id="rId4" imgW="1619610" imgH="178816" progId="Word.Document.12">
                  <p:embed/>
                  <p:pic>
                    <p:nvPicPr>
                      <p:cNvPr id="6" name="Objeto 4">
                        <a:extLst>
                          <a:ext uri="{FF2B5EF4-FFF2-40B4-BE49-F238E27FC236}">
                            <a16:creationId xmlns:a16="http://schemas.microsoft.com/office/drawing/2014/main" id="{65DFDBC8-D73A-49F1-B7E8-72BFB13C3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1317" y="2536722"/>
                        <a:ext cx="5761366" cy="62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08C074-CC72-4C30-A087-8D64F76488AF}"/>
              </a:ext>
            </a:extLst>
          </p:cNvPr>
          <p:cNvCxnSpPr>
            <a:cxnSpLocks/>
          </p:cNvCxnSpPr>
          <p:nvPr/>
        </p:nvCxnSpPr>
        <p:spPr>
          <a:xfrm>
            <a:off x="2562226" y="3156130"/>
            <a:ext cx="0" cy="329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F496CB-DDE8-45AE-BF4B-1733C4775504}"/>
              </a:ext>
            </a:extLst>
          </p:cNvPr>
          <p:cNvCxnSpPr>
            <a:cxnSpLocks/>
          </p:cNvCxnSpPr>
          <p:nvPr/>
        </p:nvCxnSpPr>
        <p:spPr>
          <a:xfrm>
            <a:off x="5867400" y="3156130"/>
            <a:ext cx="1" cy="34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5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 Secuenciación a Filtración</a:t>
            </a:r>
          </a:p>
        </p:txBody>
      </p:sp>
      <p:sp>
        <p:nvSpPr>
          <p:cNvPr id="44" name="Flecha curvada hacia la izquierda 20">
            <a:extLst>
              <a:ext uri="{FF2B5EF4-FFF2-40B4-BE49-F238E27FC236}">
                <a16:creationId xmlns:a16="http://schemas.microsoft.com/office/drawing/2014/main" id="{CC3178C2-9AAD-47B5-B688-E41309C60864}"/>
              </a:ext>
            </a:extLst>
          </p:cNvPr>
          <p:cNvSpPr/>
          <p:nvPr/>
        </p:nvSpPr>
        <p:spPr>
          <a:xfrm>
            <a:off x="1156228" y="2581584"/>
            <a:ext cx="7920035" cy="3000190"/>
          </a:xfrm>
          <a:prstGeom prst="curvedLeftArrow">
            <a:avLst>
              <a:gd name="adj1" fmla="val 25000"/>
              <a:gd name="adj2" fmla="val 400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0" name="Minus Sign 99">
            <a:extLst>
              <a:ext uri="{FF2B5EF4-FFF2-40B4-BE49-F238E27FC236}">
                <a16:creationId xmlns:a16="http://schemas.microsoft.com/office/drawing/2014/main" id="{FB0BE213-A328-4721-B18E-68FD3DE0D543}"/>
              </a:ext>
            </a:extLst>
          </p:cNvPr>
          <p:cNvSpPr/>
          <p:nvPr/>
        </p:nvSpPr>
        <p:spPr>
          <a:xfrm rot="502525">
            <a:off x="1392520" y="2763568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6" name="Marcador de contenido 7" descr="hiseq2500.png">
            <a:extLst>
              <a:ext uri="{FF2B5EF4-FFF2-40B4-BE49-F238E27FC236}">
                <a16:creationId xmlns:a16="http://schemas.microsoft.com/office/drawing/2014/main" id="{3495DB88-C913-464F-93BF-6B0D366B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1" t="-2" r="-3562" b="-3097"/>
          <a:stretch/>
        </p:blipFill>
        <p:spPr>
          <a:xfrm>
            <a:off x="173147" y="2258854"/>
            <a:ext cx="1427998" cy="1371701"/>
          </a:xfrm>
          <a:prstGeom prst="rect">
            <a:avLst/>
          </a:prstGeom>
        </p:spPr>
      </p:pic>
      <p:sp>
        <p:nvSpPr>
          <p:cNvPr id="47" name="Flecha en U 12">
            <a:extLst>
              <a:ext uri="{FF2B5EF4-FFF2-40B4-BE49-F238E27FC236}">
                <a16:creationId xmlns:a16="http://schemas.microsoft.com/office/drawing/2014/main" id="{227BE9A0-D0D6-4503-98FA-4D464F83E266}"/>
              </a:ext>
            </a:extLst>
          </p:cNvPr>
          <p:cNvSpPr/>
          <p:nvPr/>
        </p:nvSpPr>
        <p:spPr>
          <a:xfrm flipH="1">
            <a:off x="1191971" y="2220434"/>
            <a:ext cx="2215254" cy="436337"/>
          </a:xfrm>
          <a:prstGeom prst="utur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prstTxWarp prst="textStop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/>
            <a:endParaRPr lang="en-GB" b="1" spc="150">
              <a:ln w="11430"/>
              <a:solidFill>
                <a:srgbClr val="F8F8F8"/>
              </a:solidFill>
              <a:effectLst/>
            </a:endParaRPr>
          </a:p>
        </p:txBody>
      </p:sp>
      <p:sp>
        <p:nvSpPr>
          <p:cNvPr id="48" name="CuadroTexto 17">
            <a:extLst>
              <a:ext uri="{FF2B5EF4-FFF2-40B4-BE49-F238E27FC236}">
                <a16:creationId xmlns:a16="http://schemas.microsoft.com/office/drawing/2014/main" id="{FA9ABEB6-74FA-4FAE-8E6B-937885F7033F}"/>
              </a:ext>
            </a:extLst>
          </p:cNvPr>
          <p:cNvSpPr txBox="1"/>
          <p:nvPr/>
        </p:nvSpPr>
        <p:spPr>
          <a:xfrm>
            <a:off x="211124" y="3583967"/>
            <a:ext cx="224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Secuenciación de alto rendimiento</a:t>
            </a:r>
          </a:p>
        </p:txBody>
      </p:sp>
      <p:sp>
        <p:nvSpPr>
          <p:cNvPr id="71" name="CuadroTexto 32">
            <a:extLst>
              <a:ext uri="{FF2B5EF4-FFF2-40B4-BE49-F238E27FC236}">
                <a16:creationId xmlns:a16="http://schemas.microsoft.com/office/drawing/2014/main" id="{98E36022-24B4-4112-8650-78897C0CD42A}"/>
              </a:ext>
            </a:extLst>
          </p:cNvPr>
          <p:cNvSpPr txBox="1"/>
          <p:nvPr/>
        </p:nvSpPr>
        <p:spPr>
          <a:xfrm>
            <a:off x="2390575" y="3507128"/>
            <a:ext cx="284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Control de calidad (QC)</a:t>
            </a:r>
          </a:p>
        </p:txBody>
      </p:sp>
      <p:pic>
        <p:nvPicPr>
          <p:cNvPr id="72" name="Content Placeholder 4">
            <a:extLst>
              <a:ext uri="{FF2B5EF4-FFF2-40B4-BE49-F238E27FC236}">
                <a16:creationId xmlns:a16="http://schemas.microsoft.com/office/drawing/2014/main" id="{70C632A7-D5D9-4154-8CBD-F095F332FD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32" y="2397943"/>
            <a:ext cx="1590529" cy="7944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3" name="Picture 4">
            <a:extLst>
              <a:ext uri="{FF2B5EF4-FFF2-40B4-BE49-F238E27FC236}">
                <a16:creationId xmlns:a16="http://schemas.microsoft.com/office/drawing/2014/main" id="{1EC13C85-853F-453A-B63A-1C6DC97838D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32" y="2572273"/>
            <a:ext cx="1412558" cy="91843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4" name="CuadroTexto 2">
            <a:extLst>
              <a:ext uri="{FF2B5EF4-FFF2-40B4-BE49-F238E27FC236}">
                <a16:creationId xmlns:a16="http://schemas.microsoft.com/office/drawing/2014/main" id="{C08AD509-76B0-4634-B673-649AC74D0702}"/>
              </a:ext>
            </a:extLst>
          </p:cNvPr>
          <p:cNvSpPr txBox="1"/>
          <p:nvPr/>
        </p:nvSpPr>
        <p:spPr>
          <a:xfrm>
            <a:off x="883051" y="4480972"/>
            <a:ext cx="1604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Proceso de validación</a:t>
            </a:r>
          </a:p>
          <a:p>
            <a:pPr algn="ctr"/>
            <a:r>
              <a:rPr lang="es-CL" dirty="0"/>
              <a:t>(laboratorio)</a:t>
            </a:r>
          </a:p>
        </p:txBody>
      </p:sp>
      <p:sp>
        <p:nvSpPr>
          <p:cNvPr id="75" name="Flecha derecha 45">
            <a:extLst>
              <a:ext uri="{FF2B5EF4-FFF2-40B4-BE49-F238E27FC236}">
                <a16:creationId xmlns:a16="http://schemas.microsoft.com/office/drawing/2014/main" id="{16D68650-CF9F-4890-9D78-80C80F60DBD7}"/>
              </a:ext>
            </a:extLst>
          </p:cNvPr>
          <p:cNvSpPr/>
          <p:nvPr/>
        </p:nvSpPr>
        <p:spPr>
          <a:xfrm>
            <a:off x="6764890" y="3541134"/>
            <a:ext cx="1224698" cy="1998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s-ES" sz="1000" dirty="0">
                <a:solidFill>
                  <a:srgbClr val="000000"/>
                </a:solidFill>
              </a:rPr>
              <a:t>ACTTCATCCAT</a:t>
            </a:r>
            <a:r>
              <a:rPr lang="es-ES" sz="1000" dirty="0">
                <a:solidFill>
                  <a:srgbClr val="FF0000"/>
                </a:solidFill>
              </a:rPr>
              <a:t>T</a:t>
            </a:r>
            <a:r>
              <a:rPr lang="es-ES" sz="1000" dirty="0">
                <a:solidFill>
                  <a:srgbClr val="000000"/>
                </a:solidFill>
              </a:rPr>
              <a:t>CG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6" name="CuadroTexto 19">
            <a:extLst>
              <a:ext uri="{FF2B5EF4-FFF2-40B4-BE49-F238E27FC236}">
                <a16:creationId xmlns:a16="http://schemas.microsoft.com/office/drawing/2014/main" id="{52527359-4FBC-467E-BE99-0C759C65C169}"/>
              </a:ext>
            </a:extLst>
          </p:cNvPr>
          <p:cNvSpPr txBox="1"/>
          <p:nvPr/>
        </p:nvSpPr>
        <p:spPr>
          <a:xfrm rot="259788">
            <a:off x="5193769" y="2498449"/>
            <a:ext cx="3599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Alineamiento de secuencias</a:t>
            </a:r>
          </a:p>
        </p:txBody>
      </p:sp>
      <p:sp>
        <p:nvSpPr>
          <p:cNvPr id="77" name="CuadroTexto 39">
            <a:extLst>
              <a:ext uri="{FF2B5EF4-FFF2-40B4-BE49-F238E27FC236}">
                <a16:creationId xmlns:a16="http://schemas.microsoft.com/office/drawing/2014/main" id="{F11948F1-71BC-48F9-A6CD-02F2C85F0FE1}"/>
              </a:ext>
            </a:extLst>
          </p:cNvPr>
          <p:cNvSpPr txBox="1"/>
          <p:nvPr/>
        </p:nvSpPr>
        <p:spPr>
          <a:xfrm>
            <a:off x="8191048" y="3537882"/>
            <a:ext cx="335441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000" dirty="0">
                <a:effectLst/>
              </a:rPr>
              <a:t>reads</a:t>
            </a:r>
          </a:p>
        </p:txBody>
      </p:sp>
      <p:sp>
        <p:nvSpPr>
          <p:cNvPr id="78" name="Flecha izquierda 50">
            <a:extLst>
              <a:ext uri="{FF2B5EF4-FFF2-40B4-BE49-F238E27FC236}">
                <a16:creationId xmlns:a16="http://schemas.microsoft.com/office/drawing/2014/main" id="{665663AC-985A-46A0-BE3B-25F81612416D}"/>
              </a:ext>
            </a:extLst>
          </p:cNvPr>
          <p:cNvSpPr/>
          <p:nvPr/>
        </p:nvSpPr>
        <p:spPr>
          <a:xfrm>
            <a:off x="6763916" y="3714655"/>
            <a:ext cx="1225672" cy="21844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rgbClr val="000000"/>
                </a:solidFill>
              </a:rPr>
              <a:t>CTTCATC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A</a:t>
            </a:r>
            <a:r>
              <a:rPr lang="es-ES" sz="1000" dirty="0">
                <a:solidFill>
                  <a:srgbClr val="000000"/>
                </a:solidFill>
              </a:rPr>
              <a:t>TGCGC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9" name="Flecha izquierda 52">
            <a:extLst>
              <a:ext uri="{FF2B5EF4-FFF2-40B4-BE49-F238E27FC236}">
                <a16:creationId xmlns:a16="http://schemas.microsoft.com/office/drawing/2014/main" id="{EF7F36AF-17BC-416E-87BD-9B3B37F311DD}"/>
              </a:ext>
            </a:extLst>
          </p:cNvPr>
          <p:cNvSpPr/>
          <p:nvPr/>
        </p:nvSpPr>
        <p:spPr>
          <a:xfrm>
            <a:off x="5906362" y="3231474"/>
            <a:ext cx="1255207" cy="16104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GAA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GB" sz="1000" dirty="0"/>
              <a:t>AGGCTACTTC</a:t>
            </a:r>
          </a:p>
        </p:txBody>
      </p:sp>
      <p:sp>
        <p:nvSpPr>
          <p:cNvPr id="80" name="Flecha izquierda 54">
            <a:extLst>
              <a:ext uri="{FF2B5EF4-FFF2-40B4-BE49-F238E27FC236}">
                <a16:creationId xmlns:a16="http://schemas.microsoft.com/office/drawing/2014/main" id="{0E925183-3510-482B-AFA5-E67997FB90C1}"/>
              </a:ext>
            </a:extLst>
          </p:cNvPr>
          <p:cNvSpPr/>
          <p:nvPr/>
        </p:nvSpPr>
        <p:spPr>
          <a:xfrm>
            <a:off x="6184823" y="3382898"/>
            <a:ext cx="1225672" cy="154984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AGGC</a:t>
            </a:r>
            <a:r>
              <a:rPr lang="es-ES" sz="1000" dirty="0">
                <a:solidFill>
                  <a:srgbClr val="FF0000"/>
                </a:solidFill>
                <a:effectLst/>
              </a:rPr>
              <a:t>C</a:t>
            </a:r>
            <a:r>
              <a:rPr lang="es-ES" sz="1000" dirty="0">
                <a:solidFill>
                  <a:schemeClr val="tx1"/>
                </a:solidFill>
              </a:rPr>
              <a:t>TACT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CATC</a:t>
            </a:r>
          </a:p>
        </p:txBody>
      </p:sp>
      <p:sp>
        <p:nvSpPr>
          <p:cNvPr id="81" name="CuadroTexto 36">
            <a:extLst>
              <a:ext uri="{FF2B5EF4-FFF2-40B4-BE49-F238E27FC236}">
                <a16:creationId xmlns:a16="http://schemas.microsoft.com/office/drawing/2014/main" id="{9D1D0C1E-A281-49E6-9DC9-7B9B17B8121A}"/>
              </a:ext>
            </a:extLst>
          </p:cNvPr>
          <p:cNvSpPr txBox="1"/>
          <p:nvPr/>
        </p:nvSpPr>
        <p:spPr>
          <a:xfrm>
            <a:off x="5391290" y="2889226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82" name="Pergamino horizontal 51">
            <a:extLst>
              <a:ext uri="{FF2B5EF4-FFF2-40B4-BE49-F238E27FC236}">
                <a16:creationId xmlns:a16="http://schemas.microsoft.com/office/drawing/2014/main" id="{99AD1FF7-E5E9-495E-BB84-5E81E0C01C7E}"/>
              </a:ext>
            </a:extLst>
          </p:cNvPr>
          <p:cNvSpPr/>
          <p:nvPr/>
        </p:nvSpPr>
        <p:spPr>
          <a:xfrm>
            <a:off x="5821503" y="3015229"/>
            <a:ext cx="2462467" cy="199816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83" name="Cerrar llave 100">
            <a:extLst>
              <a:ext uri="{FF2B5EF4-FFF2-40B4-BE49-F238E27FC236}">
                <a16:creationId xmlns:a16="http://schemas.microsoft.com/office/drawing/2014/main" id="{619EB60C-2179-45AB-850F-35081E62EDEF}"/>
              </a:ext>
            </a:extLst>
          </p:cNvPr>
          <p:cNvSpPr/>
          <p:nvPr/>
        </p:nvSpPr>
        <p:spPr>
          <a:xfrm>
            <a:off x="7922756" y="3277595"/>
            <a:ext cx="227533" cy="697139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CuadroTexto 21">
            <a:extLst>
              <a:ext uri="{FF2B5EF4-FFF2-40B4-BE49-F238E27FC236}">
                <a16:creationId xmlns:a16="http://schemas.microsoft.com/office/drawing/2014/main" id="{92BEEF57-C78E-4D73-8543-450E27DE760D}"/>
              </a:ext>
            </a:extLst>
          </p:cNvPr>
          <p:cNvSpPr txBox="1"/>
          <p:nvPr/>
        </p:nvSpPr>
        <p:spPr>
          <a:xfrm rot="21345368">
            <a:off x="4786251" y="5103561"/>
            <a:ext cx="468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Llamado de variantes/Genotipificación</a:t>
            </a:r>
          </a:p>
        </p:txBody>
      </p:sp>
      <p:grpSp>
        <p:nvGrpSpPr>
          <p:cNvPr id="85" name="Agrupar 91">
            <a:extLst>
              <a:ext uri="{FF2B5EF4-FFF2-40B4-BE49-F238E27FC236}">
                <a16:creationId xmlns:a16="http://schemas.microsoft.com/office/drawing/2014/main" id="{2D5DF4BB-04BB-4151-B5C8-DE73380644D5}"/>
              </a:ext>
            </a:extLst>
          </p:cNvPr>
          <p:cNvGrpSpPr/>
          <p:nvPr/>
        </p:nvGrpSpPr>
        <p:grpSpPr>
          <a:xfrm>
            <a:off x="5901282" y="4123296"/>
            <a:ext cx="1911644" cy="1079029"/>
            <a:chOff x="572122" y="0"/>
            <a:chExt cx="1911644" cy="1079029"/>
          </a:xfrm>
        </p:grpSpPr>
        <p:sp>
          <p:nvSpPr>
            <p:cNvPr id="86" name="CuadroTexto 92">
              <a:extLst>
                <a:ext uri="{FF2B5EF4-FFF2-40B4-BE49-F238E27FC236}">
                  <a16:creationId xmlns:a16="http://schemas.microsoft.com/office/drawing/2014/main" id="{00E7D37A-45FF-4D42-8AAF-0818BE939D97}"/>
                </a:ext>
              </a:extLst>
            </p:cNvPr>
            <p:cNvSpPr txBox="1"/>
            <p:nvPr/>
          </p:nvSpPr>
          <p:spPr>
            <a:xfrm>
              <a:off x="641691" y="387014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ATAGGCGTACTTCA</a:t>
              </a:r>
            </a:p>
          </p:txBody>
        </p:sp>
        <p:sp>
          <p:nvSpPr>
            <p:cNvPr id="87" name="CuadroTexto 93">
              <a:extLst>
                <a:ext uri="{FF2B5EF4-FFF2-40B4-BE49-F238E27FC236}">
                  <a16:creationId xmlns:a16="http://schemas.microsoft.com/office/drawing/2014/main" id="{618267BD-1392-413E-8BAC-09ACD1A8F4E2}"/>
                </a:ext>
              </a:extLst>
            </p:cNvPr>
            <p:cNvSpPr txBox="1"/>
            <p:nvPr/>
          </p:nvSpPr>
          <p:spPr>
            <a:xfrm>
              <a:off x="765331" y="537371"/>
              <a:ext cx="13660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AGGC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</a:t>
              </a:r>
              <a:r>
                <a:rPr lang="es-ES" sz="1000" dirty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6">
                      <a:alpha val="10000"/>
                    </a:schemeClr>
                  </a:solidFill>
                </a:rPr>
                <a:t>A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CATC</a:t>
              </a:r>
            </a:p>
          </p:txBody>
        </p:sp>
        <p:sp>
          <p:nvSpPr>
            <p:cNvPr id="88" name="CuadroTexto 94">
              <a:extLst>
                <a:ext uri="{FF2B5EF4-FFF2-40B4-BE49-F238E27FC236}">
                  <a16:creationId xmlns:a16="http://schemas.microsoft.com/office/drawing/2014/main" id="{BB5097D7-554C-4EF4-B229-40B7C43ABB62}"/>
                </a:ext>
              </a:extLst>
            </p:cNvPr>
            <p:cNvSpPr txBox="1"/>
            <p:nvPr/>
          </p:nvSpPr>
          <p:spPr>
            <a:xfrm>
              <a:off x="940709" y="684428"/>
              <a:ext cx="13564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TACTTCATCCA</a:t>
              </a:r>
            </a:p>
          </p:txBody>
        </p:sp>
        <p:sp>
          <p:nvSpPr>
            <p:cNvPr id="89" name="CuadroTexto 95">
              <a:extLst>
                <a:ext uri="{FF2B5EF4-FFF2-40B4-BE49-F238E27FC236}">
                  <a16:creationId xmlns:a16="http://schemas.microsoft.com/office/drawing/2014/main" id="{76C4E2D4-7FB7-474A-9889-4C799B9A9966}"/>
                </a:ext>
              </a:extLst>
            </p:cNvPr>
            <p:cNvSpPr txBox="1"/>
            <p:nvPr/>
          </p:nvSpPr>
          <p:spPr>
            <a:xfrm>
              <a:off x="1120892" y="832808"/>
              <a:ext cx="13628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TACTTCAGCCATG</a:t>
              </a:r>
            </a:p>
          </p:txBody>
        </p:sp>
        <p:sp>
          <p:nvSpPr>
            <p:cNvPr id="90" name="CuadroTexto 96">
              <a:extLst>
                <a:ext uri="{FF2B5EF4-FFF2-40B4-BE49-F238E27FC236}">
                  <a16:creationId xmlns:a16="http://schemas.microsoft.com/office/drawing/2014/main" id="{A586014E-BFF2-4EA1-95DE-73EF74807E9A}"/>
                </a:ext>
              </a:extLst>
            </p:cNvPr>
            <p:cNvSpPr txBox="1"/>
            <p:nvPr/>
          </p:nvSpPr>
          <p:spPr>
            <a:xfrm>
              <a:off x="1777966" y="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s-ES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endParaRPr>
            </a:p>
          </p:txBody>
        </p:sp>
        <p:sp>
          <p:nvSpPr>
            <p:cNvPr id="91" name="CuadroTexto 97">
              <a:extLst>
                <a:ext uri="{FF2B5EF4-FFF2-40B4-BE49-F238E27FC236}">
                  <a16:creationId xmlns:a16="http://schemas.microsoft.com/office/drawing/2014/main" id="{27B400A4-BD80-42DF-A100-8A54C314F41D}"/>
                </a:ext>
              </a:extLst>
            </p:cNvPr>
            <p:cNvSpPr txBox="1"/>
            <p:nvPr/>
          </p:nvSpPr>
          <p:spPr>
            <a:xfrm>
              <a:off x="572122" y="248162"/>
              <a:ext cx="13193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AATAGGCGTACTTC</a:t>
              </a:r>
            </a:p>
          </p:txBody>
        </p:sp>
      </p:grpSp>
      <p:sp>
        <p:nvSpPr>
          <p:cNvPr id="92" name="Pergamino horizontal 98">
            <a:extLst>
              <a:ext uri="{FF2B5EF4-FFF2-40B4-BE49-F238E27FC236}">
                <a16:creationId xmlns:a16="http://schemas.microsoft.com/office/drawing/2014/main" id="{58E19701-B26F-49EA-85EF-89A28B601792}"/>
              </a:ext>
            </a:extLst>
          </p:cNvPr>
          <p:cNvSpPr/>
          <p:nvPr/>
        </p:nvSpPr>
        <p:spPr>
          <a:xfrm>
            <a:off x="5674755" y="4221414"/>
            <a:ext cx="2447290" cy="229817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94" name="CuadroTexto 36">
            <a:extLst>
              <a:ext uri="{FF2B5EF4-FFF2-40B4-BE49-F238E27FC236}">
                <a16:creationId xmlns:a16="http://schemas.microsoft.com/office/drawing/2014/main" id="{7635FA6D-B14C-48A9-A2A3-4023C6CEA0F9}"/>
              </a:ext>
            </a:extLst>
          </p:cNvPr>
          <p:cNvSpPr txBox="1"/>
          <p:nvPr/>
        </p:nvSpPr>
        <p:spPr>
          <a:xfrm>
            <a:off x="5372719" y="4088684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79F11579-6E3B-4B09-982C-6A5069EAD482}"/>
              </a:ext>
            </a:extLst>
          </p:cNvPr>
          <p:cNvSpPr/>
          <p:nvPr/>
        </p:nvSpPr>
        <p:spPr>
          <a:xfrm rot="20524956">
            <a:off x="1891551" y="269850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5" name="Minus Sign 94">
            <a:extLst>
              <a:ext uri="{FF2B5EF4-FFF2-40B4-BE49-F238E27FC236}">
                <a16:creationId xmlns:a16="http://schemas.microsoft.com/office/drawing/2014/main" id="{69AE2F8A-E2CF-4F43-BE30-40600AF024C1}"/>
              </a:ext>
            </a:extLst>
          </p:cNvPr>
          <p:cNvSpPr/>
          <p:nvPr/>
        </p:nvSpPr>
        <p:spPr>
          <a:xfrm rot="20524956">
            <a:off x="1994668" y="283044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6" name="Minus Sign 95">
            <a:extLst>
              <a:ext uri="{FF2B5EF4-FFF2-40B4-BE49-F238E27FC236}">
                <a16:creationId xmlns:a16="http://schemas.microsoft.com/office/drawing/2014/main" id="{DD452961-E1BE-4701-8480-44D9DC8A9633}"/>
              </a:ext>
            </a:extLst>
          </p:cNvPr>
          <p:cNvSpPr/>
          <p:nvPr/>
        </p:nvSpPr>
        <p:spPr>
          <a:xfrm rot="802867">
            <a:off x="1777795" y="303097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8" name="Minus Sign 97">
            <a:extLst>
              <a:ext uri="{FF2B5EF4-FFF2-40B4-BE49-F238E27FC236}">
                <a16:creationId xmlns:a16="http://schemas.microsoft.com/office/drawing/2014/main" id="{B7EFC672-3826-4D4C-A3D4-C3FCC2C5678F}"/>
              </a:ext>
            </a:extLst>
          </p:cNvPr>
          <p:cNvSpPr/>
          <p:nvPr/>
        </p:nvSpPr>
        <p:spPr>
          <a:xfrm rot="20195316">
            <a:off x="2061287" y="320268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9" name="Minus Sign 98">
            <a:extLst>
              <a:ext uri="{FF2B5EF4-FFF2-40B4-BE49-F238E27FC236}">
                <a16:creationId xmlns:a16="http://schemas.microsoft.com/office/drawing/2014/main" id="{F871D05F-E72B-4EE1-AFDF-4042F02AB3D8}"/>
              </a:ext>
            </a:extLst>
          </p:cNvPr>
          <p:cNvSpPr/>
          <p:nvPr/>
        </p:nvSpPr>
        <p:spPr>
          <a:xfrm rot="995517">
            <a:off x="1644976" y="2546105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1" name="Minus Sign 100">
            <a:extLst>
              <a:ext uri="{FF2B5EF4-FFF2-40B4-BE49-F238E27FC236}">
                <a16:creationId xmlns:a16="http://schemas.microsoft.com/office/drawing/2014/main" id="{285BB8B4-DB00-4D34-ABE0-88662039339D}"/>
              </a:ext>
            </a:extLst>
          </p:cNvPr>
          <p:cNvSpPr/>
          <p:nvPr/>
        </p:nvSpPr>
        <p:spPr>
          <a:xfrm rot="20524956">
            <a:off x="4891907" y="2698506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2" name="Minus Sign 101">
            <a:extLst>
              <a:ext uri="{FF2B5EF4-FFF2-40B4-BE49-F238E27FC236}">
                <a16:creationId xmlns:a16="http://schemas.microsoft.com/office/drawing/2014/main" id="{AB07B01F-843C-4F15-818A-70A2CABF24C8}"/>
              </a:ext>
            </a:extLst>
          </p:cNvPr>
          <p:cNvSpPr/>
          <p:nvPr/>
        </p:nvSpPr>
        <p:spPr>
          <a:xfrm rot="20524956">
            <a:off x="4705743" y="3048531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" name="Minus Sign 102">
            <a:extLst>
              <a:ext uri="{FF2B5EF4-FFF2-40B4-BE49-F238E27FC236}">
                <a16:creationId xmlns:a16="http://schemas.microsoft.com/office/drawing/2014/main" id="{BF2EF307-BBA4-4058-929C-87091734A4CB}"/>
              </a:ext>
            </a:extLst>
          </p:cNvPr>
          <p:cNvSpPr/>
          <p:nvPr/>
        </p:nvSpPr>
        <p:spPr>
          <a:xfrm>
            <a:off x="8112008" y="40030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4" name="Minus Sign 103">
            <a:extLst>
              <a:ext uri="{FF2B5EF4-FFF2-40B4-BE49-F238E27FC236}">
                <a16:creationId xmlns:a16="http://schemas.microsoft.com/office/drawing/2014/main" id="{3B9960C9-35FD-4CF5-86FB-5B76B48EFB73}"/>
              </a:ext>
            </a:extLst>
          </p:cNvPr>
          <p:cNvSpPr/>
          <p:nvPr/>
        </p:nvSpPr>
        <p:spPr>
          <a:xfrm rot="335150">
            <a:off x="4872323" y="325923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" name="Minus Sign 104">
            <a:extLst>
              <a:ext uri="{FF2B5EF4-FFF2-40B4-BE49-F238E27FC236}">
                <a16:creationId xmlns:a16="http://schemas.microsoft.com/office/drawing/2014/main" id="{4DF0FE91-59EE-42D7-90AC-59D1DC8837CC}"/>
              </a:ext>
            </a:extLst>
          </p:cNvPr>
          <p:cNvSpPr/>
          <p:nvPr/>
        </p:nvSpPr>
        <p:spPr>
          <a:xfrm rot="20524956">
            <a:off x="1595807" y="323175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" name="Minus Sign 105">
            <a:extLst>
              <a:ext uri="{FF2B5EF4-FFF2-40B4-BE49-F238E27FC236}">
                <a16:creationId xmlns:a16="http://schemas.microsoft.com/office/drawing/2014/main" id="{6BF9C6AA-44C5-4A2C-9646-99B53845F0C2}"/>
              </a:ext>
            </a:extLst>
          </p:cNvPr>
          <p:cNvSpPr/>
          <p:nvPr/>
        </p:nvSpPr>
        <p:spPr>
          <a:xfrm rot="3582384">
            <a:off x="5242999" y="313567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7" name="Minus Sign 106">
            <a:extLst>
              <a:ext uri="{FF2B5EF4-FFF2-40B4-BE49-F238E27FC236}">
                <a16:creationId xmlns:a16="http://schemas.microsoft.com/office/drawing/2014/main" id="{9AEB0586-EF7D-4C99-9EFB-2ADD901316D1}"/>
              </a:ext>
            </a:extLst>
          </p:cNvPr>
          <p:cNvSpPr/>
          <p:nvPr/>
        </p:nvSpPr>
        <p:spPr>
          <a:xfrm>
            <a:off x="8329420" y="410929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8" name="Minus Sign 107">
            <a:extLst>
              <a:ext uri="{FF2B5EF4-FFF2-40B4-BE49-F238E27FC236}">
                <a16:creationId xmlns:a16="http://schemas.microsoft.com/office/drawing/2014/main" id="{533B7AF1-D320-4712-AF89-9595AC9B200C}"/>
              </a:ext>
            </a:extLst>
          </p:cNvPr>
          <p:cNvSpPr/>
          <p:nvPr/>
        </p:nvSpPr>
        <p:spPr>
          <a:xfrm>
            <a:off x="8234102" y="422865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9" name="Minus Sign 108">
            <a:extLst>
              <a:ext uri="{FF2B5EF4-FFF2-40B4-BE49-F238E27FC236}">
                <a16:creationId xmlns:a16="http://schemas.microsoft.com/office/drawing/2014/main" id="{BD9D187A-BF3D-4974-8800-81FB3A111887}"/>
              </a:ext>
            </a:extLst>
          </p:cNvPr>
          <p:cNvSpPr/>
          <p:nvPr/>
        </p:nvSpPr>
        <p:spPr>
          <a:xfrm>
            <a:off x="8131653" y="44873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0" name="Minus Sign 109">
            <a:extLst>
              <a:ext uri="{FF2B5EF4-FFF2-40B4-BE49-F238E27FC236}">
                <a16:creationId xmlns:a16="http://schemas.microsoft.com/office/drawing/2014/main" id="{64607458-76BD-4750-BAB5-9C8D0E3D2A4A}"/>
              </a:ext>
            </a:extLst>
          </p:cNvPr>
          <p:cNvSpPr/>
          <p:nvPr/>
        </p:nvSpPr>
        <p:spPr>
          <a:xfrm>
            <a:off x="8452974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1" name="Minus Sign 110">
            <a:extLst>
              <a:ext uri="{FF2B5EF4-FFF2-40B4-BE49-F238E27FC236}">
                <a16:creationId xmlns:a16="http://schemas.microsoft.com/office/drawing/2014/main" id="{5F05D897-61BA-446C-9AA5-0338D637A57A}"/>
              </a:ext>
            </a:extLst>
          </p:cNvPr>
          <p:cNvSpPr/>
          <p:nvPr/>
        </p:nvSpPr>
        <p:spPr>
          <a:xfrm rot="802867">
            <a:off x="5032618" y="2887869"/>
            <a:ext cx="391986" cy="262784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2" name="Minus Sign 111">
            <a:extLst>
              <a:ext uri="{FF2B5EF4-FFF2-40B4-BE49-F238E27FC236}">
                <a16:creationId xmlns:a16="http://schemas.microsoft.com/office/drawing/2014/main" id="{DE0A7C4B-FA9A-4810-AB5B-0FC9ADAF320C}"/>
              </a:ext>
            </a:extLst>
          </p:cNvPr>
          <p:cNvSpPr/>
          <p:nvPr/>
        </p:nvSpPr>
        <p:spPr>
          <a:xfrm rot="2191876">
            <a:off x="5441456" y="312497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3" name="Minus Sign 112">
            <a:extLst>
              <a:ext uri="{FF2B5EF4-FFF2-40B4-BE49-F238E27FC236}">
                <a16:creationId xmlns:a16="http://schemas.microsoft.com/office/drawing/2014/main" id="{53B3AA37-8790-4C59-9DF8-4415473BD4BF}"/>
              </a:ext>
            </a:extLst>
          </p:cNvPr>
          <p:cNvSpPr/>
          <p:nvPr/>
        </p:nvSpPr>
        <p:spPr>
          <a:xfrm>
            <a:off x="7854321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4" name="Minus Sign 113">
            <a:extLst>
              <a:ext uri="{FF2B5EF4-FFF2-40B4-BE49-F238E27FC236}">
                <a16:creationId xmlns:a16="http://schemas.microsoft.com/office/drawing/2014/main" id="{F7A3055C-7ED7-430D-AC7F-A378B9B77F6E}"/>
              </a:ext>
            </a:extLst>
          </p:cNvPr>
          <p:cNvSpPr/>
          <p:nvPr/>
        </p:nvSpPr>
        <p:spPr>
          <a:xfrm>
            <a:off x="7655600" y="450647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5" name="Minus Sign 114">
            <a:extLst>
              <a:ext uri="{FF2B5EF4-FFF2-40B4-BE49-F238E27FC236}">
                <a16:creationId xmlns:a16="http://schemas.microsoft.com/office/drawing/2014/main" id="{E647F809-CF3E-470D-95F1-F5C611528281}"/>
              </a:ext>
            </a:extLst>
          </p:cNvPr>
          <p:cNvSpPr/>
          <p:nvPr/>
        </p:nvSpPr>
        <p:spPr>
          <a:xfrm>
            <a:off x="8489203" y="362099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6" name="Minus Sign 115">
            <a:extLst>
              <a:ext uri="{FF2B5EF4-FFF2-40B4-BE49-F238E27FC236}">
                <a16:creationId xmlns:a16="http://schemas.microsoft.com/office/drawing/2014/main" id="{C31CF6F2-AAAD-4F32-9EDD-6A3A066B8D0A}"/>
              </a:ext>
            </a:extLst>
          </p:cNvPr>
          <p:cNvSpPr/>
          <p:nvPr/>
        </p:nvSpPr>
        <p:spPr>
          <a:xfrm>
            <a:off x="8607329" y="350673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7" name="Minus Sign 116">
            <a:extLst>
              <a:ext uri="{FF2B5EF4-FFF2-40B4-BE49-F238E27FC236}">
                <a16:creationId xmlns:a16="http://schemas.microsoft.com/office/drawing/2014/main" id="{680189D3-0647-45FE-A310-CB5F29E20EC4}"/>
              </a:ext>
            </a:extLst>
          </p:cNvPr>
          <p:cNvSpPr/>
          <p:nvPr/>
        </p:nvSpPr>
        <p:spPr>
          <a:xfrm>
            <a:off x="8515157" y="340122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42F016C-4319-43EC-A5A3-816308A84C2C}"/>
              </a:ext>
            </a:extLst>
          </p:cNvPr>
          <p:cNvSpPr txBox="1"/>
          <p:nvPr/>
        </p:nvSpPr>
        <p:spPr>
          <a:xfrm>
            <a:off x="3389083" y="489990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graphicFrame>
        <p:nvGraphicFramePr>
          <p:cNvPr id="118" name="Diagrama 3">
            <a:extLst>
              <a:ext uri="{FF2B5EF4-FFF2-40B4-BE49-F238E27FC236}">
                <a16:creationId xmlns:a16="http://schemas.microsoft.com/office/drawing/2014/main" id="{52234991-29EB-42E6-9CC3-319684D838EC}"/>
              </a:ext>
            </a:extLst>
          </p:cNvPr>
          <p:cNvGraphicFramePr/>
          <p:nvPr>
            <p:extLst/>
          </p:nvPr>
        </p:nvGraphicFramePr>
        <p:xfrm>
          <a:off x="1942227" y="4100150"/>
          <a:ext cx="3845879" cy="1926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9292CC-3A9F-430A-B327-C5885B769B52}"/>
              </a:ext>
            </a:extLst>
          </p:cNvPr>
          <p:cNvSpPr txBox="1"/>
          <p:nvPr/>
        </p:nvSpPr>
        <p:spPr>
          <a:xfrm>
            <a:off x="4331372" y="425727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F20C2F9-5C96-4397-A1EF-C32ADA87BD53}"/>
              </a:ext>
            </a:extLst>
          </p:cNvPr>
          <p:cNvSpPr txBox="1"/>
          <p:nvPr/>
        </p:nvSpPr>
        <p:spPr>
          <a:xfrm>
            <a:off x="4779003" y="440880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D19DA0-B0C2-4326-B81D-4632CE7BBE3E}"/>
              </a:ext>
            </a:extLst>
          </p:cNvPr>
          <p:cNvSpPr txBox="1"/>
          <p:nvPr/>
        </p:nvSpPr>
        <p:spPr>
          <a:xfrm>
            <a:off x="4997991" y="4639709"/>
            <a:ext cx="30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4B10572-AD55-4D9C-88A7-1FA0A7D1F785}"/>
              </a:ext>
            </a:extLst>
          </p:cNvPr>
          <p:cNvSpPr txBox="1"/>
          <p:nvPr/>
        </p:nvSpPr>
        <p:spPr>
          <a:xfrm>
            <a:off x="4631700" y="40741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6A4BFD-B56D-4D61-ADDB-11DBD8127B2C}"/>
              </a:ext>
            </a:extLst>
          </p:cNvPr>
          <p:cNvSpPr txBox="1"/>
          <p:nvPr/>
        </p:nvSpPr>
        <p:spPr>
          <a:xfrm>
            <a:off x="4089573" y="46656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A176B99-AC6D-4CFA-B7B3-B6C46930DF3E}"/>
              </a:ext>
            </a:extLst>
          </p:cNvPr>
          <p:cNvSpPr txBox="1"/>
          <p:nvPr/>
        </p:nvSpPr>
        <p:spPr>
          <a:xfrm>
            <a:off x="5104102" y="442596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2DDA8F-FC4E-4E7E-89F0-FAF32824200B}"/>
              </a:ext>
            </a:extLst>
          </p:cNvPr>
          <p:cNvSpPr txBox="1"/>
          <p:nvPr/>
        </p:nvSpPr>
        <p:spPr>
          <a:xfrm>
            <a:off x="5443354" y="481183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3816053-7D3B-4429-9445-86841960BC82}"/>
              </a:ext>
            </a:extLst>
          </p:cNvPr>
          <p:cNvSpPr txBox="1"/>
          <p:nvPr/>
        </p:nvSpPr>
        <p:spPr>
          <a:xfrm>
            <a:off x="5348921" y="452458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E205450-AE98-4CD4-9082-2A0EA0D36C1B}"/>
              </a:ext>
            </a:extLst>
          </p:cNvPr>
          <p:cNvSpPr txBox="1"/>
          <p:nvPr/>
        </p:nvSpPr>
        <p:spPr>
          <a:xfrm>
            <a:off x="5672976" y="4684950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328B6F4-E2BF-4EFA-AFAF-891CD9C8AB3C}"/>
              </a:ext>
            </a:extLst>
          </p:cNvPr>
          <p:cNvSpPr txBox="1"/>
          <p:nvPr/>
        </p:nvSpPr>
        <p:spPr>
          <a:xfrm>
            <a:off x="3552761" y="40367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98055B9-2823-4884-9D11-A3A64971DECB}"/>
              </a:ext>
            </a:extLst>
          </p:cNvPr>
          <p:cNvSpPr txBox="1"/>
          <p:nvPr/>
        </p:nvSpPr>
        <p:spPr>
          <a:xfrm>
            <a:off x="5643718" y="4466262"/>
            <a:ext cx="240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6674794-F58B-49DA-B609-41C194A140D3}"/>
              </a:ext>
            </a:extLst>
          </p:cNvPr>
          <p:cNvSpPr txBox="1"/>
          <p:nvPr/>
        </p:nvSpPr>
        <p:spPr>
          <a:xfrm>
            <a:off x="5843265" y="4845739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54B83A-382A-4CA3-9662-CBC9FA6550D2}"/>
              </a:ext>
            </a:extLst>
          </p:cNvPr>
          <p:cNvSpPr txBox="1"/>
          <p:nvPr/>
        </p:nvSpPr>
        <p:spPr>
          <a:xfrm>
            <a:off x="4261191" y="394076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80EFF28-AE3B-4513-8AAD-32A67B662ADE}"/>
              </a:ext>
            </a:extLst>
          </p:cNvPr>
          <p:cNvSpPr txBox="1"/>
          <p:nvPr/>
        </p:nvSpPr>
        <p:spPr>
          <a:xfrm>
            <a:off x="4907230" y="415983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70" name="Llamada de flecha hacia abajo 4">
            <a:extLst>
              <a:ext uri="{FF2B5EF4-FFF2-40B4-BE49-F238E27FC236}">
                <a16:creationId xmlns:a16="http://schemas.microsoft.com/office/drawing/2014/main" id="{D4ADF02D-19F7-4531-A4AD-2FB8B85F4C0A}"/>
              </a:ext>
            </a:extLst>
          </p:cNvPr>
          <p:cNvSpPr/>
          <p:nvPr/>
        </p:nvSpPr>
        <p:spPr>
          <a:xfrm rot="275710">
            <a:off x="2186" y="1391810"/>
            <a:ext cx="1293859" cy="976209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Muestras de ADN de la familia</a:t>
            </a:r>
          </a:p>
        </p:txBody>
      </p:sp>
    </p:spTree>
    <p:extLst>
      <p:ext uri="{BB962C8B-B14F-4D97-AF65-F5344CB8AC3E}">
        <p14:creationId xmlns:p14="http://schemas.microsoft.com/office/powerpoint/2010/main" val="41080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D921-7134-4DB4-9672-6E987403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Control de Calidad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A87D-9E53-4BD1-B7A0-BFF3F24F6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2523"/>
            <a:ext cx="8229600" cy="3523640"/>
          </a:xfrm>
        </p:spPr>
        <p:txBody>
          <a:bodyPr>
            <a:normAutofit/>
          </a:bodyPr>
          <a:lstStyle/>
          <a:p>
            <a:r>
              <a:rPr lang="es-CL" dirty="0"/>
              <a:t>El </a:t>
            </a:r>
            <a:r>
              <a:rPr lang="es-CL" b="1" dirty="0"/>
              <a:t>control de calidad </a:t>
            </a:r>
            <a:r>
              <a:rPr lang="es-CL" dirty="0"/>
              <a:t>es una etapa </a:t>
            </a:r>
            <a:r>
              <a:rPr lang="es-CL" b="1" dirty="0"/>
              <a:t>crucial</a:t>
            </a:r>
            <a:r>
              <a:rPr lang="es-CL" dirty="0"/>
              <a:t> de cualquier proyecto de secuenciación. </a:t>
            </a:r>
          </a:p>
          <a:p>
            <a:pPr lvl="1"/>
            <a:r>
              <a:rPr lang="es-CL" dirty="0"/>
              <a:t>Un poco de control de calidad es importante en cada etapa </a:t>
            </a:r>
            <a:r>
              <a:rPr lang="es-CL" b="1" dirty="0"/>
              <a:t>pero</a:t>
            </a:r>
            <a:r>
              <a:rPr lang="es-CL" dirty="0"/>
              <a:t> el control de datos de </a:t>
            </a:r>
            <a:r>
              <a:rPr lang="es-CL" b="1" dirty="0"/>
              <a:t>secuencias en bruto</a:t>
            </a:r>
            <a:r>
              <a:rPr lang="es-CL" dirty="0"/>
              <a:t> es esencial para identificar problemas que resultan durante el </a:t>
            </a:r>
            <a:r>
              <a:rPr lang="es-CL" b="1" dirty="0"/>
              <a:t>procesamiento </a:t>
            </a:r>
            <a:r>
              <a:rPr lang="es-CL" dirty="0"/>
              <a:t>de</a:t>
            </a:r>
            <a:r>
              <a:rPr lang="es-CL" b="1" dirty="0"/>
              <a:t> muestras </a:t>
            </a:r>
            <a:r>
              <a:rPr lang="es-CL" dirty="0"/>
              <a:t>y</a:t>
            </a:r>
            <a:r>
              <a:rPr lang="es-CL" b="1" dirty="0"/>
              <a:t> </a:t>
            </a:r>
            <a:r>
              <a:rPr lang="es-CL" dirty="0"/>
              <a:t>de</a:t>
            </a:r>
            <a:r>
              <a:rPr lang="es-CL" b="1" dirty="0"/>
              <a:t> secuenciación</a:t>
            </a:r>
            <a:r>
              <a:rPr lang="es-CL" dirty="0"/>
              <a:t>.</a:t>
            </a:r>
          </a:p>
          <a:p>
            <a:pPr lvl="2"/>
            <a:r>
              <a:rPr lang="es-CL" u="sng" dirty="0"/>
              <a:t>Problemas que pueden comprometer </a:t>
            </a:r>
            <a:r>
              <a:rPr lang="es-CL" b="1" u="sng" dirty="0"/>
              <a:t>todo el estudio</a:t>
            </a:r>
            <a:r>
              <a:rPr lang="es-CL" u="sng" dirty="0"/>
              <a:t>!</a:t>
            </a: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B461C80-789D-4D71-87D3-8D5CBC89A014}"/>
              </a:ext>
            </a:extLst>
          </p:cNvPr>
          <p:cNvSpPr txBox="1"/>
          <p:nvPr/>
        </p:nvSpPr>
        <p:spPr>
          <a:xfrm>
            <a:off x="653870" y="1778513"/>
            <a:ext cx="7937681" cy="646331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 w="38100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     Intentar extraer información significativa de datos de mala calidad nunca es una buena idea.  </a:t>
            </a:r>
            <a:r>
              <a:rPr lang="es-CL" b="1" dirty="0">
                <a:solidFill>
                  <a:srgbClr val="FFFFFF"/>
                </a:solidFill>
              </a:rPr>
              <a:t>Basura dentro </a:t>
            </a:r>
            <a:r>
              <a:rPr lang="es-CL" b="1" dirty="0">
                <a:solidFill>
                  <a:srgbClr val="FFFF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CL" b="1" dirty="0">
                <a:solidFill>
                  <a:srgbClr val="FFFFFF"/>
                </a:solidFill>
                <a:sym typeface="Wingdings"/>
              </a:rPr>
              <a:t> </a:t>
            </a:r>
            <a:r>
              <a:rPr lang="es-CL" b="1" dirty="0">
                <a:solidFill>
                  <a:srgbClr val="FFFFFF"/>
                </a:solidFill>
              </a:rPr>
              <a:t>Basura fuera</a:t>
            </a:r>
            <a:r>
              <a:rPr lang="es-CL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0DBD2DD-38E2-4870-8C27-C4C54C3C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54" y="1463582"/>
            <a:ext cx="753159" cy="65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9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82A3D7-621C-4D53-A2F5-22C7CB659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1146" t="24605" r="46701"/>
          <a:stretch/>
        </p:blipFill>
        <p:spPr>
          <a:xfrm>
            <a:off x="-13629" y="3915112"/>
            <a:ext cx="1983546" cy="2872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67FEE-D720-4A85-8766-4E105F375D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40860"/>
          <a:stretch/>
        </p:blipFill>
        <p:spPr>
          <a:xfrm>
            <a:off x="6991645" y="0"/>
            <a:ext cx="2152356" cy="356565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5D2F3DE-5611-4DC7-A1E6-2EA91793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869294" y="1873317"/>
            <a:ext cx="365573" cy="5278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6486CC-63DF-4EBD-B240-19906DB2A6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205" b="17797"/>
          <a:stretch/>
        </p:blipFill>
        <p:spPr>
          <a:xfrm>
            <a:off x="7662852" y="1932786"/>
            <a:ext cx="823692" cy="527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4D3CDE-AA66-42B6-84DF-550611FC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 Propósito del Profesor 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2728C6EF-4AD9-4366-8B33-362B7C7A14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44867" y="1925318"/>
            <a:ext cx="677100" cy="211016"/>
          </a:xfrm>
          <a:prstGeom prst="curved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A15EA2A-E2C5-4447-A47A-60CE496E6C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94"/>
          <a:stretch/>
        </p:blipFill>
        <p:spPr>
          <a:xfrm>
            <a:off x="2047314" y="4187042"/>
            <a:ext cx="4152475" cy="1965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E8AD20-1C3C-44C1-9562-888406F7BE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4631"/>
          <a:stretch/>
        </p:blipFill>
        <p:spPr>
          <a:xfrm rot="3939380">
            <a:off x="3831034" y="4520106"/>
            <a:ext cx="771113" cy="48352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F55B76-ECE8-4E58-86E1-7542ADD7E8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" t="-660" r="72924" b="30579"/>
          <a:stretch/>
        </p:blipFill>
        <p:spPr>
          <a:xfrm rot="4272705">
            <a:off x="4497453" y="5755933"/>
            <a:ext cx="261128" cy="29171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AD015F-A2A2-4FC3-A480-367901D6ED2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9"/>
          <a:stretch/>
        </p:blipFill>
        <p:spPr>
          <a:xfrm rot="4063701">
            <a:off x="4313703" y="5325869"/>
            <a:ext cx="315915" cy="36536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490138-5FBB-44C4-B91A-9EE40B1F421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7944">
            <a:off x="6095470" y="862959"/>
            <a:ext cx="1141095" cy="11410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0DF66B-ACB3-40ED-A69A-C15EFA1E6E3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71" r="5000" b="14118"/>
          <a:stretch/>
        </p:blipFill>
        <p:spPr>
          <a:xfrm>
            <a:off x="2995417" y="1464753"/>
            <a:ext cx="3078630" cy="140732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68612A7-8D07-419B-9E23-2A240FB00837}"/>
              </a:ext>
            </a:extLst>
          </p:cNvPr>
          <p:cNvSpPr/>
          <p:nvPr/>
        </p:nvSpPr>
        <p:spPr>
          <a:xfrm>
            <a:off x="3080455" y="3361700"/>
            <a:ext cx="28073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L" dirty="0">
                <a:hlinkClick r:id="rId12"/>
              </a:rPr>
              <a:t>Articulo de prensa CBIB</a:t>
            </a:r>
            <a:endParaRPr lang="es-C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95D95EB-B71F-4E86-9FCD-3B48E0236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0984290">
            <a:off x="6307961" y="1926219"/>
            <a:ext cx="1055075" cy="42203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5F2A65-41CB-4318-A35F-8FBA05CFC996}"/>
              </a:ext>
            </a:extLst>
          </p:cNvPr>
          <p:cNvSpPr/>
          <p:nvPr/>
        </p:nvSpPr>
        <p:spPr>
          <a:xfrm>
            <a:off x="490506" y="1688124"/>
            <a:ext cx="7401470" cy="4065563"/>
          </a:xfrm>
          <a:custGeom>
            <a:avLst/>
            <a:gdLst>
              <a:gd name="connsiteX0" fmla="*/ 7401470 w 7401470"/>
              <a:gd name="connsiteY0" fmla="*/ 0 h 4065563"/>
              <a:gd name="connsiteX1" fmla="*/ 4151833 w 7401470"/>
              <a:gd name="connsiteY1" fmla="*/ 675249 h 4065563"/>
              <a:gd name="connsiteX2" fmla="*/ 4053359 w 7401470"/>
              <a:gd name="connsiteY2" fmla="*/ 717452 h 4065563"/>
              <a:gd name="connsiteX3" fmla="*/ 3448448 w 7401470"/>
              <a:gd name="connsiteY3" fmla="*/ 1167618 h 4065563"/>
              <a:gd name="connsiteX4" fmla="*/ 2730996 w 7401470"/>
              <a:gd name="connsiteY4" fmla="*/ 1744394 h 4065563"/>
              <a:gd name="connsiteX5" fmla="*/ 2435574 w 7401470"/>
              <a:gd name="connsiteY5" fmla="*/ 2039815 h 4065563"/>
              <a:gd name="connsiteX6" fmla="*/ 1830664 w 7401470"/>
              <a:gd name="connsiteY6" fmla="*/ 2546252 h 4065563"/>
              <a:gd name="connsiteX7" fmla="*/ 1436768 w 7401470"/>
              <a:gd name="connsiteY7" fmla="*/ 2827606 h 4065563"/>
              <a:gd name="connsiteX8" fmla="*/ 1211685 w 7401470"/>
              <a:gd name="connsiteY8" fmla="*/ 2954215 h 4065563"/>
              <a:gd name="connsiteX9" fmla="*/ 972534 w 7401470"/>
              <a:gd name="connsiteY9" fmla="*/ 2996418 h 4065563"/>
              <a:gd name="connsiteX10" fmla="*/ 902196 w 7401470"/>
              <a:gd name="connsiteY10" fmla="*/ 3010486 h 4065563"/>
              <a:gd name="connsiteX11" fmla="*/ 761519 w 7401470"/>
              <a:gd name="connsiteY11" fmla="*/ 3052689 h 4065563"/>
              <a:gd name="connsiteX12" fmla="*/ 663045 w 7401470"/>
              <a:gd name="connsiteY12" fmla="*/ 3080824 h 4065563"/>
              <a:gd name="connsiteX13" fmla="*/ 550504 w 7401470"/>
              <a:gd name="connsiteY13" fmla="*/ 3123027 h 4065563"/>
              <a:gd name="connsiteX14" fmla="*/ 452030 w 7401470"/>
              <a:gd name="connsiteY14" fmla="*/ 3151163 h 4065563"/>
              <a:gd name="connsiteX15" fmla="*/ 367624 w 7401470"/>
              <a:gd name="connsiteY15" fmla="*/ 3207434 h 4065563"/>
              <a:gd name="connsiteX16" fmla="*/ 325420 w 7401470"/>
              <a:gd name="connsiteY16" fmla="*/ 3291840 h 4065563"/>
              <a:gd name="connsiteX17" fmla="*/ 297285 w 7401470"/>
              <a:gd name="connsiteY17" fmla="*/ 3334043 h 4065563"/>
              <a:gd name="connsiteX18" fmla="*/ 283217 w 7401470"/>
              <a:gd name="connsiteY18" fmla="*/ 3376246 h 4065563"/>
              <a:gd name="connsiteX19" fmla="*/ 255082 w 7401470"/>
              <a:gd name="connsiteY19" fmla="*/ 3432517 h 4065563"/>
              <a:gd name="connsiteX20" fmla="*/ 241014 w 7401470"/>
              <a:gd name="connsiteY20" fmla="*/ 3474720 h 4065563"/>
              <a:gd name="connsiteX21" fmla="*/ 184744 w 7401470"/>
              <a:gd name="connsiteY21" fmla="*/ 3601329 h 4065563"/>
              <a:gd name="connsiteX22" fmla="*/ 170676 w 7401470"/>
              <a:gd name="connsiteY22" fmla="*/ 3685735 h 4065563"/>
              <a:gd name="connsiteX23" fmla="*/ 142540 w 7401470"/>
              <a:gd name="connsiteY23" fmla="*/ 3798277 h 4065563"/>
              <a:gd name="connsiteX24" fmla="*/ 128473 w 7401470"/>
              <a:gd name="connsiteY24" fmla="*/ 3924886 h 4065563"/>
              <a:gd name="connsiteX25" fmla="*/ 100337 w 7401470"/>
              <a:gd name="connsiteY25" fmla="*/ 4009292 h 4065563"/>
              <a:gd name="connsiteX26" fmla="*/ 1864 w 7401470"/>
              <a:gd name="connsiteY26" fmla="*/ 4051495 h 4065563"/>
              <a:gd name="connsiteX27" fmla="*/ 1864 w 7401470"/>
              <a:gd name="connsiteY27" fmla="*/ 4065563 h 406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401470" h="4065563">
                <a:moveTo>
                  <a:pt x="7401470" y="0"/>
                </a:moveTo>
                <a:lnTo>
                  <a:pt x="4151833" y="675249"/>
                </a:lnTo>
                <a:cubicBezTo>
                  <a:pt x="4126080" y="680642"/>
                  <a:pt x="4071494" y="704333"/>
                  <a:pt x="4053359" y="717452"/>
                </a:cubicBezTo>
                <a:cubicBezTo>
                  <a:pt x="3849713" y="864770"/>
                  <a:pt x="3644340" y="1010136"/>
                  <a:pt x="3448448" y="1167618"/>
                </a:cubicBezTo>
                <a:cubicBezTo>
                  <a:pt x="3209297" y="1359877"/>
                  <a:pt x="2947972" y="1527419"/>
                  <a:pt x="2730996" y="1744394"/>
                </a:cubicBezTo>
                <a:cubicBezTo>
                  <a:pt x="2632522" y="1842868"/>
                  <a:pt x="2539571" y="1947193"/>
                  <a:pt x="2435574" y="2039815"/>
                </a:cubicBezTo>
                <a:cubicBezTo>
                  <a:pt x="2239195" y="2214715"/>
                  <a:pt x="2032966" y="2378238"/>
                  <a:pt x="1830664" y="2546252"/>
                </a:cubicBezTo>
                <a:cubicBezTo>
                  <a:pt x="1530243" y="2795754"/>
                  <a:pt x="1705779" y="2663209"/>
                  <a:pt x="1436768" y="2827606"/>
                </a:cubicBezTo>
                <a:cubicBezTo>
                  <a:pt x="1349275" y="2881074"/>
                  <a:pt x="1319760" y="2918189"/>
                  <a:pt x="1211685" y="2954215"/>
                </a:cubicBezTo>
                <a:cubicBezTo>
                  <a:pt x="1086286" y="2996016"/>
                  <a:pt x="1274870" y="2935949"/>
                  <a:pt x="972534" y="2996418"/>
                </a:cubicBezTo>
                <a:cubicBezTo>
                  <a:pt x="949088" y="3001107"/>
                  <a:pt x="925392" y="3004687"/>
                  <a:pt x="902196" y="3010486"/>
                </a:cubicBezTo>
                <a:cubicBezTo>
                  <a:pt x="673235" y="3067726"/>
                  <a:pt x="886595" y="3016952"/>
                  <a:pt x="761519" y="3052689"/>
                </a:cubicBezTo>
                <a:cubicBezTo>
                  <a:pt x="699454" y="3070422"/>
                  <a:pt x="717001" y="3060590"/>
                  <a:pt x="663045" y="3080824"/>
                </a:cubicBezTo>
                <a:cubicBezTo>
                  <a:pt x="615452" y="3098672"/>
                  <a:pt x="595223" y="3110250"/>
                  <a:pt x="550504" y="3123027"/>
                </a:cubicBezTo>
                <a:cubicBezTo>
                  <a:pt x="535506" y="3127312"/>
                  <a:pt x="469887" y="3141242"/>
                  <a:pt x="452030" y="3151163"/>
                </a:cubicBezTo>
                <a:cubicBezTo>
                  <a:pt x="422471" y="3167585"/>
                  <a:pt x="367624" y="3207434"/>
                  <a:pt x="367624" y="3207434"/>
                </a:cubicBezTo>
                <a:cubicBezTo>
                  <a:pt x="286996" y="3328373"/>
                  <a:pt x="383659" y="3175363"/>
                  <a:pt x="325420" y="3291840"/>
                </a:cubicBezTo>
                <a:cubicBezTo>
                  <a:pt x="317859" y="3306962"/>
                  <a:pt x="304846" y="3318921"/>
                  <a:pt x="297285" y="3334043"/>
                </a:cubicBezTo>
                <a:cubicBezTo>
                  <a:pt x="290653" y="3347306"/>
                  <a:pt x="289058" y="3362616"/>
                  <a:pt x="283217" y="3376246"/>
                </a:cubicBezTo>
                <a:cubicBezTo>
                  <a:pt x="274956" y="3395521"/>
                  <a:pt x="263343" y="3413242"/>
                  <a:pt x="255082" y="3432517"/>
                </a:cubicBezTo>
                <a:cubicBezTo>
                  <a:pt x="249241" y="3446147"/>
                  <a:pt x="247037" y="3461169"/>
                  <a:pt x="241014" y="3474720"/>
                </a:cubicBezTo>
                <a:cubicBezTo>
                  <a:pt x="220712" y="3520400"/>
                  <a:pt x="195308" y="3553792"/>
                  <a:pt x="184744" y="3601329"/>
                </a:cubicBezTo>
                <a:cubicBezTo>
                  <a:pt x="178556" y="3629173"/>
                  <a:pt x="176864" y="3657891"/>
                  <a:pt x="170676" y="3685735"/>
                </a:cubicBezTo>
                <a:cubicBezTo>
                  <a:pt x="144493" y="3803556"/>
                  <a:pt x="166859" y="3628042"/>
                  <a:pt x="142540" y="3798277"/>
                </a:cubicBezTo>
                <a:cubicBezTo>
                  <a:pt x="136535" y="3840313"/>
                  <a:pt x="136801" y="3883248"/>
                  <a:pt x="128473" y="3924886"/>
                </a:cubicBezTo>
                <a:cubicBezTo>
                  <a:pt x="122657" y="3953967"/>
                  <a:pt x="125013" y="3992841"/>
                  <a:pt x="100337" y="4009292"/>
                </a:cubicBezTo>
                <a:cubicBezTo>
                  <a:pt x="-53297" y="4111713"/>
                  <a:pt x="183565" y="3960641"/>
                  <a:pt x="1864" y="4051495"/>
                </a:cubicBezTo>
                <a:cubicBezTo>
                  <a:pt x="-2330" y="4053592"/>
                  <a:pt x="1864" y="4060874"/>
                  <a:pt x="1864" y="4065563"/>
                </a:cubicBez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BAF723-0C96-41FF-BC61-FFD30AB9462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765">
            <a:off x="7551346" y="1535553"/>
            <a:ext cx="669847" cy="368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7E6CCE-89A9-4616-B657-DA91A85642F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utout/>
                    </a14:imgEffect>
                  </a14:imgLayer>
                </a14:imgProps>
              </a:ext>
            </a:extLst>
          </a:blip>
          <a:srcRect l="23444" t="23642" r="20698" b="20314"/>
          <a:stretch/>
        </p:blipFill>
        <p:spPr>
          <a:xfrm>
            <a:off x="7955904" y="5057774"/>
            <a:ext cx="863153" cy="6661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3076F69-97F4-4B27-960B-61292BA9114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7522" t="18773" r="5896" b="4005"/>
          <a:stretch/>
        </p:blipFill>
        <p:spPr>
          <a:xfrm>
            <a:off x="105792" y="1464753"/>
            <a:ext cx="2631772" cy="19903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0736A01-B250-488D-835B-E4EE9A0AB1BB}"/>
              </a:ext>
            </a:extLst>
          </p:cNvPr>
          <p:cNvSpPr txBox="1"/>
          <p:nvPr/>
        </p:nvSpPr>
        <p:spPr>
          <a:xfrm>
            <a:off x="6353175" y="4419148"/>
            <a:ext cx="25122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dirty="0">
                <a:latin typeface="Bahnschrift SemiBold" panose="020B0502040204020203" pitchFamily="34" charset="0"/>
              </a:rPr>
              <a:t>Computational</a:t>
            </a:r>
          </a:p>
          <a:p>
            <a:r>
              <a:rPr lang="es-CL" sz="2800" b="1" dirty="0">
                <a:latin typeface="Bahnschrift SemiBold" panose="020B0502040204020203" pitchFamily="34" charset="0"/>
              </a:rPr>
              <a:t>Genomics</a:t>
            </a:r>
          </a:p>
          <a:p>
            <a:r>
              <a:rPr lang="es-CL" sz="2800" b="1" dirty="0">
                <a:latin typeface="Bahnschrift SemiBold" panose="020B0502040204020203" pitchFamily="34" charset="0"/>
              </a:rPr>
              <a:t>Lab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7C3F3D-FF54-4A0D-B3E0-9A02823D51A9}"/>
              </a:ext>
            </a:extLst>
          </p:cNvPr>
          <p:cNvSpPr/>
          <p:nvPr/>
        </p:nvSpPr>
        <p:spPr>
          <a:xfrm>
            <a:off x="6353175" y="4486275"/>
            <a:ext cx="2512226" cy="12674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BB42317-6731-4F89-8B7A-741B6543E76A}"/>
              </a:ext>
            </a:extLst>
          </p:cNvPr>
          <p:cNvSpPr/>
          <p:nvPr/>
        </p:nvSpPr>
        <p:spPr>
          <a:xfrm rot="18365467">
            <a:off x="329335" y="1305694"/>
            <a:ext cx="419428" cy="66304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1916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5" grpId="0" animBg="1"/>
      <p:bldP spid="31" grpId="0"/>
      <p:bldP spid="35" grpId="0" animBg="1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Métricas del Control de Calidad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Con el </a:t>
            </a:r>
            <a:r>
              <a:rPr lang="es-CL" b="1" dirty="0"/>
              <a:t>control de calidad </a:t>
            </a:r>
            <a:r>
              <a:rPr lang="es-CL" dirty="0"/>
              <a:t>(abr. ing. </a:t>
            </a:r>
            <a:r>
              <a:rPr lang="es-CL" b="1" dirty="0"/>
              <a:t>QC</a:t>
            </a:r>
            <a:r>
              <a:rPr lang="es-CL" dirty="0"/>
              <a:t>)</a:t>
            </a:r>
            <a:r>
              <a:rPr lang="es-CL" b="1" dirty="0"/>
              <a:t> </a:t>
            </a:r>
            <a:r>
              <a:rPr lang="es-CL" dirty="0"/>
              <a:t>Podemos</a:t>
            </a:r>
            <a:r>
              <a:rPr lang="es-CL" b="1" dirty="0"/>
              <a:t> evaluar </a:t>
            </a:r>
            <a:r>
              <a:rPr lang="es-CL" dirty="0"/>
              <a:t>el nivel de integridad de los datos de secuenciación usando varias métricas. </a:t>
            </a:r>
          </a:p>
          <a:p>
            <a:pPr lvl="2"/>
            <a:r>
              <a:rPr lang="es-CL" dirty="0"/>
              <a:t>Existen herramientas como </a:t>
            </a:r>
            <a:r>
              <a:rPr lang="es-CL" b="1" dirty="0"/>
              <a:t>NGS QC toolkit </a:t>
            </a:r>
            <a:r>
              <a:rPr lang="es-CL" dirty="0"/>
              <a:t>o</a:t>
            </a:r>
            <a:r>
              <a:rPr lang="es-CL" b="1" dirty="0"/>
              <a:t> FASTQC </a:t>
            </a:r>
            <a:r>
              <a:rPr lang="es-CL" dirty="0"/>
              <a:t>(entre otros) que permiten la colección y visualización de métricas.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354868" y="5692750"/>
            <a:ext cx="27509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www.nipgr.res.in/ngsqctoolkit.html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89" y="4199658"/>
            <a:ext cx="3969773" cy="198277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61" y="4497670"/>
            <a:ext cx="3676066" cy="2390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40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Ejemplo: Calidad Por Posición de Base</a:t>
            </a:r>
          </a:p>
        </p:txBody>
      </p:sp>
      <p:sp>
        <p:nvSpPr>
          <p:cNvPr id="26" name="Marcador de contenido 2"/>
          <p:cNvSpPr>
            <a:spLocks noGrp="1"/>
          </p:cNvSpPr>
          <p:nvPr>
            <p:ph idx="1"/>
          </p:nvPr>
        </p:nvSpPr>
        <p:spPr>
          <a:xfrm>
            <a:off x="5396426" y="1651416"/>
            <a:ext cx="3099874" cy="2544262"/>
          </a:xfr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b="1" dirty="0"/>
              <a:t>Como leer:</a:t>
            </a:r>
          </a:p>
          <a:p>
            <a:pPr marL="0" indent="0">
              <a:buNone/>
            </a:pPr>
            <a:r>
              <a:rPr lang="es-CL" sz="1800" dirty="0"/>
              <a:t>El índice de calidad (Phred) en una posición de base especifica (e.g. 9 de 72) en cada read esta agregado. A partir de ellos </a:t>
            </a:r>
            <a:r>
              <a:rPr lang="es-CL" sz="1800" b="1" dirty="0"/>
              <a:t>un promedio </a:t>
            </a:r>
            <a:r>
              <a:rPr lang="es-CL" sz="1800" dirty="0"/>
              <a:t>se obtiene por esta posición.</a:t>
            </a:r>
          </a:p>
        </p:txBody>
      </p:sp>
      <p:pic>
        <p:nvPicPr>
          <p:cNvPr id="25" name="Content Placeholder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6" y="1719236"/>
            <a:ext cx="4822369" cy="240862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ectángulo 10"/>
          <p:cNvSpPr/>
          <p:nvPr/>
        </p:nvSpPr>
        <p:spPr>
          <a:xfrm>
            <a:off x="1343026" y="2138374"/>
            <a:ext cx="69232" cy="1570346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60713A97-1B64-4629-B58C-3CDAE020E100}"/>
              </a:ext>
            </a:extLst>
          </p:cNvPr>
          <p:cNvSpPr txBox="1"/>
          <p:nvPr/>
        </p:nvSpPr>
        <p:spPr>
          <a:xfrm>
            <a:off x="558619" y="4640068"/>
            <a:ext cx="7937681" cy="1477328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 w="38100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      Una caída en calidad debajo del índice Phred promedio </a:t>
            </a:r>
            <a:r>
              <a:rPr lang="es-CL" b="1" dirty="0">
                <a:solidFill>
                  <a:srgbClr val="FFFFFF"/>
                </a:solidFill>
              </a:rPr>
              <a:t>20</a:t>
            </a:r>
            <a:r>
              <a:rPr lang="es-CL" dirty="0">
                <a:solidFill>
                  <a:srgbClr val="FFFFFF"/>
                </a:solidFill>
              </a:rPr>
              <a:t> señala datos de mala calidad. </a:t>
            </a:r>
          </a:p>
          <a:p>
            <a:r>
              <a:rPr lang="es-CL" dirty="0">
                <a:solidFill>
                  <a:srgbClr val="FFFFFF"/>
                </a:solidFill>
              </a:rPr>
              <a:t>Por lo tanto, una caída en las </a:t>
            </a:r>
            <a:r>
              <a:rPr lang="es-CL" b="1" dirty="0">
                <a:solidFill>
                  <a:srgbClr val="FFFFFF"/>
                </a:solidFill>
              </a:rPr>
              <a:t>últimas posiciones </a:t>
            </a:r>
            <a:r>
              <a:rPr lang="es-CL" dirty="0">
                <a:solidFill>
                  <a:srgbClr val="FFFFFF"/>
                </a:solidFill>
              </a:rPr>
              <a:t>de base no es dramático, es el resulto del perdido progresivo de sincroniza dentro de los ramitos. 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09" y="4311494"/>
            <a:ext cx="753159" cy="65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Ejemplo: Distribución del contenido GC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75" y="1328509"/>
            <a:ext cx="4284675" cy="324097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03103AB-8193-46C9-8336-FB54E17AF001}"/>
              </a:ext>
            </a:extLst>
          </p:cNvPr>
          <p:cNvSpPr txBox="1">
            <a:spLocks/>
          </p:cNvSpPr>
          <p:nvPr/>
        </p:nvSpPr>
        <p:spPr>
          <a:xfrm>
            <a:off x="5315632" y="1611485"/>
            <a:ext cx="3099874" cy="24723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Como leer:</a:t>
            </a:r>
          </a:p>
          <a:p>
            <a:pPr marL="0" indent="0">
              <a:spcBef>
                <a:spcPts val="432"/>
              </a:spcBef>
              <a:buNone/>
            </a:pPr>
            <a:r>
              <a:rPr lang="es-CL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</a:t>
            </a:r>
            <a:r>
              <a:rPr lang="es-CL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contenido GC </a:t>
            </a:r>
            <a:r>
              <a:rPr lang="es-CL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 un read se refiere al porcentaje de bases que corresponden a un </a:t>
            </a:r>
            <a:r>
              <a:rPr lang="es-CL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s-CL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 un </a:t>
            </a:r>
            <a:r>
              <a:rPr lang="es-CL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es-CL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Los reads están distribuido de acuerdo a su contenido GC</a:t>
            </a:r>
            <a:endParaRPr lang="es-CL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4BB27D0F-4BF4-48B4-B383-65725ABDD4E0}"/>
              </a:ext>
            </a:extLst>
          </p:cNvPr>
          <p:cNvSpPr txBox="1"/>
          <p:nvPr/>
        </p:nvSpPr>
        <p:spPr>
          <a:xfrm>
            <a:off x="526959" y="5102344"/>
            <a:ext cx="7937681" cy="646331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 w="38100" cmpd="sng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      Un poquito de variación es típico. La punta debe ser cerca del rango 45-55%.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84" y="4692734"/>
            <a:ext cx="753159" cy="65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E374-041C-4DF4-A110-DBC83691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del Control de Calidad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C3272-8397-4BDF-84C3-8795BEF3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s-CL" dirty="0"/>
              <a:t>Herramientas de QC (e.g. </a:t>
            </a:r>
            <a:r>
              <a:rPr lang="es-CL" b="1" dirty="0"/>
              <a:t>NGS QC toolkit</a:t>
            </a:r>
            <a:r>
              <a:rPr lang="es-CL" dirty="0"/>
              <a:t>)</a:t>
            </a:r>
            <a:r>
              <a:rPr lang="es-CL" b="1" dirty="0"/>
              <a:t> </a:t>
            </a:r>
            <a:r>
              <a:rPr lang="es-CL" dirty="0"/>
              <a:t>proveen un resumen de QC de los datos para rápidamente identificar problemas.</a:t>
            </a:r>
          </a:p>
          <a:p>
            <a:endParaRPr lang="es-CL" dirty="0"/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endParaRPr lang="es-CL" sz="1400" dirty="0"/>
          </a:p>
          <a:p>
            <a:pPr lvl="1"/>
            <a:endParaRPr lang="es-CL" dirty="0"/>
          </a:p>
          <a:p>
            <a:pPr lvl="1"/>
            <a:endParaRPr lang="es-CL" sz="3200" dirty="0"/>
          </a:p>
          <a:p>
            <a:pPr marL="57150" indent="0" algn="ctr">
              <a:buNone/>
            </a:pPr>
            <a:r>
              <a:rPr lang="es-CL" dirty="0"/>
              <a:t>Esto </a:t>
            </a:r>
            <a:r>
              <a:rPr lang="es-CL" b="1" dirty="0"/>
              <a:t>no reemplaza </a:t>
            </a:r>
            <a:r>
              <a:rPr lang="es-CL" dirty="0"/>
              <a:t>las otras métricas. Cada métrica es esencial.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7D787-9ED7-45AB-A478-6125FB3829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69" y="3010184"/>
            <a:ext cx="3486132" cy="226666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Imagen 10">
            <a:extLst>
              <a:ext uri="{FF2B5EF4-FFF2-40B4-BE49-F238E27FC236}">
                <a16:creationId xmlns:a16="http://schemas.microsoft.com/office/drawing/2014/main" id="{CADBD943-29E8-4DB0-9126-350EE737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59" y="4667328"/>
            <a:ext cx="753159" cy="657147"/>
          </a:xfrm>
          <a:prstGeom prst="rect">
            <a:avLst/>
          </a:prstGeom>
        </p:spPr>
      </p:pic>
      <p:pic>
        <p:nvPicPr>
          <p:cNvPr id="6" name="Imagen 10">
            <a:extLst>
              <a:ext uri="{FF2B5EF4-FFF2-40B4-BE49-F238E27FC236}">
                <a16:creationId xmlns:a16="http://schemas.microsoft.com/office/drawing/2014/main" id="{7393BEAC-C93C-4049-A393-BDB6BD932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80" y="4667328"/>
            <a:ext cx="753159" cy="65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 Secuenciación a Filtración</a:t>
            </a:r>
          </a:p>
        </p:txBody>
      </p:sp>
      <p:sp>
        <p:nvSpPr>
          <p:cNvPr id="44" name="Flecha curvada hacia la izquierda 20">
            <a:extLst>
              <a:ext uri="{FF2B5EF4-FFF2-40B4-BE49-F238E27FC236}">
                <a16:creationId xmlns:a16="http://schemas.microsoft.com/office/drawing/2014/main" id="{CC3178C2-9AAD-47B5-B688-E41309C60864}"/>
              </a:ext>
            </a:extLst>
          </p:cNvPr>
          <p:cNvSpPr/>
          <p:nvPr/>
        </p:nvSpPr>
        <p:spPr>
          <a:xfrm>
            <a:off x="1156228" y="2581584"/>
            <a:ext cx="7920035" cy="3000190"/>
          </a:xfrm>
          <a:prstGeom prst="curvedLeftArrow">
            <a:avLst>
              <a:gd name="adj1" fmla="val 25000"/>
              <a:gd name="adj2" fmla="val 400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0" name="Minus Sign 99">
            <a:extLst>
              <a:ext uri="{FF2B5EF4-FFF2-40B4-BE49-F238E27FC236}">
                <a16:creationId xmlns:a16="http://schemas.microsoft.com/office/drawing/2014/main" id="{FB0BE213-A328-4721-B18E-68FD3DE0D543}"/>
              </a:ext>
            </a:extLst>
          </p:cNvPr>
          <p:cNvSpPr/>
          <p:nvPr/>
        </p:nvSpPr>
        <p:spPr>
          <a:xfrm rot="502525">
            <a:off x="1392520" y="2763568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6" name="Marcador de contenido 7" descr="hiseq2500.png">
            <a:extLst>
              <a:ext uri="{FF2B5EF4-FFF2-40B4-BE49-F238E27FC236}">
                <a16:creationId xmlns:a16="http://schemas.microsoft.com/office/drawing/2014/main" id="{3495DB88-C913-464F-93BF-6B0D366B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1" t="-2" r="-3562" b="-3097"/>
          <a:stretch/>
        </p:blipFill>
        <p:spPr>
          <a:xfrm>
            <a:off x="173147" y="2258854"/>
            <a:ext cx="1427998" cy="1371701"/>
          </a:xfrm>
          <a:prstGeom prst="rect">
            <a:avLst/>
          </a:prstGeom>
        </p:spPr>
      </p:pic>
      <p:sp>
        <p:nvSpPr>
          <p:cNvPr id="47" name="Flecha en U 12">
            <a:extLst>
              <a:ext uri="{FF2B5EF4-FFF2-40B4-BE49-F238E27FC236}">
                <a16:creationId xmlns:a16="http://schemas.microsoft.com/office/drawing/2014/main" id="{227BE9A0-D0D6-4503-98FA-4D464F83E266}"/>
              </a:ext>
            </a:extLst>
          </p:cNvPr>
          <p:cNvSpPr/>
          <p:nvPr/>
        </p:nvSpPr>
        <p:spPr>
          <a:xfrm flipH="1">
            <a:off x="1191971" y="2220434"/>
            <a:ext cx="2215254" cy="436337"/>
          </a:xfrm>
          <a:prstGeom prst="utur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prstTxWarp prst="textStop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/>
            <a:endParaRPr lang="en-GB" b="1" spc="150">
              <a:ln w="11430"/>
              <a:solidFill>
                <a:srgbClr val="F8F8F8"/>
              </a:solidFill>
              <a:effectLst/>
            </a:endParaRPr>
          </a:p>
        </p:txBody>
      </p:sp>
      <p:sp>
        <p:nvSpPr>
          <p:cNvPr id="48" name="CuadroTexto 17">
            <a:extLst>
              <a:ext uri="{FF2B5EF4-FFF2-40B4-BE49-F238E27FC236}">
                <a16:creationId xmlns:a16="http://schemas.microsoft.com/office/drawing/2014/main" id="{FA9ABEB6-74FA-4FAE-8E6B-937885F7033F}"/>
              </a:ext>
            </a:extLst>
          </p:cNvPr>
          <p:cNvSpPr txBox="1"/>
          <p:nvPr/>
        </p:nvSpPr>
        <p:spPr>
          <a:xfrm>
            <a:off x="211124" y="3583967"/>
            <a:ext cx="224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Secuenciación de alto rendimiento</a:t>
            </a:r>
          </a:p>
        </p:txBody>
      </p:sp>
      <p:sp>
        <p:nvSpPr>
          <p:cNvPr id="71" name="CuadroTexto 32">
            <a:extLst>
              <a:ext uri="{FF2B5EF4-FFF2-40B4-BE49-F238E27FC236}">
                <a16:creationId xmlns:a16="http://schemas.microsoft.com/office/drawing/2014/main" id="{98E36022-24B4-4112-8650-78897C0CD42A}"/>
              </a:ext>
            </a:extLst>
          </p:cNvPr>
          <p:cNvSpPr txBox="1"/>
          <p:nvPr/>
        </p:nvSpPr>
        <p:spPr>
          <a:xfrm>
            <a:off x="2390575" y="3507128"/>
            <a:ext cx="284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de calidad (QC)</a:t>
            </a:r>
          </a:p>
        </p:txBody>
      </p:sp>
      <p:pic>
        <p:nvPicPr>
          <p:cNvPr id="72" name="Content Placeholder 4">
            <a:extLst>
              <a:ext uri="{FF2B5EF4-FFF2-40B4-BE49-F238E27FC236}">
                <a16:creationId xmlns:a16="http://schemas.microsoft.com/office/drawing/2014/main" id="{70C632A7-D5D9-4154-8CBD-F095F332FD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32" y="2397943"/>
            <a:ext cx="1590529" cy="7944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3" name="Picture 4">
            <a:extLst>
              <a:ext uri="{FF2B5EF4-FFF2-40B4-BE49-F238E27FC236}">
                <a16:creationId xmlns:a16="http://schemas.microsoft.com/office/drawing/2014/main" id="{1EC13C85-853F-453A-B63A-1C6DC97838D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32" y="2572273"/>
            <a:ext cx="1412558" cy="91843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4" name="CuadroTexto 2">
            <a:extLst>
              <a:ext uri="{FF2B5EF4-FFF2-40B4-BE49-F238E27FC236}">
                <a16:creationId xmlns:a16="http://schemas.microsoft.com/office/drawing/2014/main" id="{C08AD509-76B0-4634-B673-649AC74D0702}"/>
              </a:ext>
            </a:extLst>
          </p:cNvPr>
          <p:cNvSpPr txBox="1"/>
          <p:nvPr/>
        </p:nvSpPr>
        <p:spPr>
          <a:xfrm>
            <a:off x="883051" y="4480972"/>
            <a:ext cx="1604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Proceso de validación</a:t>
            </a:r>
          </a:p>
          <a:p>
            <a:pPr algn="ctr"/>
            <a:r>
              <a:rPr lang="es-CL" dirty="0"/>
              <a:t>(laboratorio)</a:t>
            </a:r>
          </a:p>
        </p:txBody>
      </p:sp>
      <p:sp>
        <p:nvSpPr>
          <p:cNvPr id="75" name="Flecha derecha 45">
            <a:extLst>
              <a:ext uri="{FF2B5EF4-FFF2-40B4-BE49-F238E27FC236}">
                <a16:creationId xmlns:a16="http://schemas.microsoft.com/office/drawing/2014/main" id="{16D68650-CF9F-4890-9D78-80C80F60DBD7}"/>
              </a:ext>
            </a:extLst>
          </p:cNvPr>
          <p:cNvSpPr/>
          <p:nvPr/>
        </p:nvSpPr>
        <p:spPr>
          <a:xfrm>
            <a:off x="6764890" y="3541134"/>
            <a:ext cx="1224698" cy="1998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s-ES" sz="1000" dirty="0">
                <a:solidFill>
                  <a:srgbClr val="000000"/>
                </a:solidFill>
              </a:rPr>
              <a:t>ACTTCATCCAT</a:t>
            </a:r>
            <a:r>
              <a:rPr lang="es-ES" sz="1000" dirty="0">
                <a:solidFill>
                  <a:srgbClr val="FF0000"/>
                </a:solidFill>
              </a:rPr>
              <a:t>T</a:t>
            </a:r>
            <a:r>
              <a:rPr lang="es-ES" sz="1000" dirty="0">
                <a:solidFill>
                  <a:srgbClr val="000000"/>
                </a:solidFill>
              </a:rPr>
              <a:t>CG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6" name="CuadroTexto 19">
            <a:extLst>
              <a:ext uri="{FF2B5EF4-FFF2-40B4-BE49-F238E27FC236}">
                <a16:creationId xmlns:a16="http://schemas.microsoft.com/office/drawing/2014/main" id="{52527359-4FBC-467E-BE99-0C759C65C169}"/>
              </a:ext>
            </a:extLst>
          </p:cNvPr>
          <p:cNvSpPr txBox="1"/>
          <p:nvPr/>
        </p:nvSpPr>
        <p:spPr>
          <a:xfrm rot="259788">
            <a:off x="5193658" y="2501364"/>
            <a:ext cx="367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Alineamiento de secuencias</a:t>
            </a:r>
          </a:p>
        </p:txBody>
      </p:sp>
      <p:sp>
        <p:nvSpPr>
          <p:cNvPr id="77" name="CuadroTexto 39">
            <a:extLst>
              <a:ext uri="{FF2B5EF4-FFF2-40B4-BE49-F238E27FC236}">
                <a16:creationId xmlns:a16="http://schemas.microsoft.com/office/drawing/2014/main" id="{F11948F1-71BC-48F9-A6CD-02F2C85F0FE1}"/>
              </a:ext>
            </a:extLst>
          </p:cNvPr>
          <p:cNvSpPr txBox="1"/>
          <p:nvPr/>
        </p:nvSpPr>
        <p:spPr>
          <a:xfrm>
            <a:off x="8191048" y="3537882"/>
            <a:ext cx="335441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000" dirty="0">
                <a:effectLst/>
              </a:rPr>
              <a:t>reads</a:t>
            </a:r>
          </a:p>
        </p:txBody>
      </p:sp>
      <p:sp>
        <p:nvSpPr>
          <p:cNvPr id="78" name="Flecha izquierda 50">
            <a:extLst>
              <a:ext uri="{FF2B5EF4-FFF2-40B4-BE49-F238E27FC236}">
                <a16:creationId xmlns:a16="http://schemas.microsoft.com/office/drawing/2014/main" id="{665663AC-985A-46A0-BE3B-25F81612416D}"/>
              </a:ext>
            </a:extLst>
          </p:cNvPr>
          <p:cNvSpPr/>
          <p:nvPr/>
        </p:nvSpPr>
        <p:spPr>
          <a:xfrm>
            <a:off x="6763916" y="3714655"/>
            <a:ext cx="1225672" cy="21844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rgbClr val="000000"/>
                </a:solidFill>
              </a:rPr>
              <a:t>CTTCATC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A</a:t>
            </a:r>
            <a:r>
              <a:rPr lang="es-ES" sz="1000" dirty="0">
                <a:solidFill>
                  <a:srgbClr val="000000"/>
                </a:solidFill>
              </a:rPr>
              <a:t>TGCGC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9" name="Flecha izquierda 52">
            <a:extLst>
              <a:ext uri="{FF2B5EF4-FFF2-40B4-BE49-F238E27FC236}">
                <a16:creationId xmlns:a16="http://schemas.microsoft.com/office/drawing/2014/main" id="{EF7F36AF-17BC-416E-87BD-9B3B37F311DD}"/>
              </a:ext>
            </a:extLst>
          </p:cNvPr>
          <p:cNvSpPr/>
          <p:nvPr/>
        </p:nvSpPr>
        <p:spPr>
          <a:xfrm>
            <a:off x="5906362" y="3231474"/>
            <a:ext cx="1255207" cy="16104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GAA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GB" sz="1000" dirty="0"/>
              <a:t>AGGCTACTTC</a:t>
            </a:r>
          </a:p>
        </p:txBody>
      </p:sp>
      <p:sp>
        <p:nvSpPr>
          <p:cNvPr id="80" name="Flecha izquierda 54">
            <a:extLst>
              <a:ext uri="{FF2B5EF4-FFF2-40B4-BE49-F238E27FC236}">
                <a16:creationId xmlns:a16="http://schemas.microsoft.com/office/drawing/2014/main" id="{0E925183-3510-482B-AFA5-E67997FB90C1}"/>
              </a:ext>
            </a:extLst>
          </p:cNvPr>
          <p:cNvSpPr/>
          <p:nvPr/>
        </p:nvSpPr>
        <p:spPr>
          <a:xfrm>
            <a:off x="6184823" y="3382898"/>
            <a:ext cx="1225672" cy="154984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AGGC</a:t>
            </a:r>
            <a:r>
              <a:rPr lang="es-ES" sz="1000" dirty="0">
                <a:solidFill>
                  <a:srgbClr val="FF0000"/>
                </a:solidFill>
                <a:effectLst/>
              </a:rPr>
              <a:t>C</a:t>
            </a:r>
            <a:r>
              <a:rPr lang="es-ES" sz="1000" dirty="0">
                <a:solidFill>
                  <a:schemeClr val="tx1"/>
                </a:solidFill>
              </a:rPr>
              <a:t>TACT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CATC</a:t>
            </a:r>
          </a:p>
        </p:txBody>
      </p:sp>
      <p:sp>
        <p:nvSpPr>
          <p:cNvPr id="81" name="CuadroTexto 36">
            <a:extLst>
              <a:ext uri="{FF2B5EF4-FFF2-40B4-BE49-F238E27FC236}">
                <a16:creationId xmlns:a16="http://schemas.microsoft.com/office/drawing/2014/main" id="{9D1D0C1E-A281-49E6-9DC9-7B9B17B8121A}"/>
              </a:ext>
            </a:extLst>
          </p:cNvPr>
          <p:cNvSpPr txBox="1"/>
          <p:nvPr/>
        </p:nvSpPr>
        <p:spPr>
          <a:xfrm>
            <a:off x="5391290" y="2889226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82" name="Pergamino horizontal 51">
            <a:extLst>
              <a:ext uri="{FF2B5EF4-FFF2-40B4-BE49-F238E27FC236}">
                <a16:creationId xmlns:a16="http://schemas.microsoft.com/office/drawing/2014/main" id="{99AD1FF7-E5E9-495E-BB84-5E81E0C01C7E}"/>
              </a:ext>
            </a:extLst>
          </p:cNvPr>
          <p:cNvSpPr/>
          <p:nvPr/>
        </p:nvSpPr>
        <p:spPr>
          <a:xfrm>
            <a:off x="5821503" y="3015229"/>
            <a:ext cx="2462467" cy="199816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83" name="Cerrar llave 100">
            <a:extLst>
              <a:ext uri="{FF2B5EF4-FFF2-40B4-BE49-F238E27FC236}">
                <a16:creationId xmlns:a16="http://schemas.microsoft.com/office/drawing/2014/main" id="{619EB60C-2179-45AB-850F-35081E62EDEF}"/>
              </a:ext>
            </a:extLst>
          </p:cNvPr>
          <p:cNvSpPr/>
          <p:nvPr/>
        </p:nvSpPr>
        <p:spPr>
          <a:xfrm>
            <a:off x="7922756" y="3277595"/>
            <a:ext cx="227533" cy="697139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CuadroTexto 21">
            <a:extLst>
              <a:ext uri="{FF2B5EF4-FFF2-40B4-BE49-F238E27FC236}">
                <a16:creationId xmlns:a16="http://schemas.microsoft.com/office/drawing/2014/main" id="{92BEEF57-C78E-4D73-8543-450E27DE760D}"/>
              </a:ext>
            </a:extLst>
          </p:cNvPr>
          <p:cNvSpPr txBox="1"/>
          <p:nvPr/>
        </p:nvSpPr>
        <p:spPr>
          <a:xfrm rot="21345368">
            <a:off x="4786251" y="5103561"/>
            <a:ext cx="468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Llamado de variantes/Genotipificación</a:t>
            </a:r>
          </a:p>
        </p:txBody>
      </p:sp>
      <p:grpSp>
        <p:nvGrpSpPr>
          <p:cNvPr id="85" name="Agrupar 91">
            <a:extLst>
              <a:ext uri="{FF2B5EF4-FFF2-40B4-BE49-F238E27FC236}">
                <a16:creationId xmlns:a16="http://schemas.microsoft.com/office/drawing/2014/main" id="{2D5DF4BB-04BB-4151-B5C8-DE73380644D5}"/>
              </a:ext>
            </a:extLst>
          </p:cNvPr>
          <p:cNvGrpSpPr/>
          <p:nvPr/>
        </p:nvGrpSpPr>
        <p:grpSpPr>
          <a:xfrm>
            <a:off x="5901282" y="4123296"/>
            <a:ext cx="1911644" cy="1079029"/>
            <a:chOff x="572122" y="0"/>
            <a:chExt cx="1911644" cy="1079029"/>
          </a:xfrm>
        </p:grpSpPr>
        <p:sp>
          <p:nvSpPr>
            <p:cNvPr id="86" name="CuadroTexto 92">
              <a:extLst>
                <a:ext uri="{FF2B5EF4-FFF2-40B4-BE49-F238E27FC236}">
                  <a16:creationId xmlns:a16="http://schemas.microsoft.com/office/drawing/2014/main" id="{00E7D37A-45FF-4D42-8AAF-0818BE939D97}"/>
                </a:ext>
              </a:extLst>
            </p:cNvPr>
            <p:cNvSpPr txBox="1"/>
            <p:nvPr/>
          </p:nvSpPr>
          <p:spPr>
            <a:xfrm>
              <a:off x="641691" y="387014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ATAGGCGTACTTCA</a:t>
              </a:r>
            </a:p>
          </p:txBody>
        </p:sp>
        <p:sp>
          <p:nvSpPr>
            <p:cNvPr id="87" name="CuadroTexto 93">
              <a:extLst>
                <a:ext uri="{FF2B5EF4-FFF2-40B4-BE49-F238E27FC236}">
                  <a16:creationId xmlns:a16="http://schemas.microsoft.com/office/drawing/2014/main" id="{618267BD-1392-413E-8BAC-09ACD1A8F4E2}"/>
                </a:ext>
              </a:extLst>
            </p:cNvPr>
            <p:cNvSpPr txBox="1"/>
            <p:nvPr/>
          </p:nvSpPr>
          <p:spPr>
            <a:xfrm>
              <a:off x="765331" y="537371"/>
              <a:ext cx="13660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AGGC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</a:t>
              </a:r>
              <a:r>
                <a:rPr lang="es-ES" sz="1000" dirty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6">
                      <a:alpha val="10000"/>
                    </a:schemeClr>
                  </a:solidFill>
                </a:rPr>
                <a:t>A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CATC</a:t>
              </a:r>
            </a:p>
          </p:txBody>
        </p:sp>
        <p:sp>
          <p:nvSpPr>
            <p:cNvPr id="88" name="CuadroTexto 94">
              <a:extLst>
                <a:ext uri="{FF2B5EF4-FFF2-40B4-BE49-F238E27FC236}">
                  <a16:creationId xmlns:a16="http://schemas.microsoft.com/office/drawing/2014/main" id="{BB5097D7-554C-4EF4-B229-40B7C43ABB62}"/>
                </a:ext>
              </a:extLst>
            </p:cNvPr>
            <p:cNvSpPr txBox="1"/>
            <p:nvPr/>
          </p:nvSpPr>
          <p:spPr>
            <a:xfrm>
              <a:off x="940709" y="684428"/>
              <a:ext cx="13564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TACTTCATCCA</a:t>
              </a:r>
            </a:p>
          </p:txBody>
        </p:sp>
        <p:sp>
          <p:nvSpPr>
            <p:cNvPr id="89" name="CuadroTexto 95">
              <a:extLst>
                <a:ext uri="{FF2B5EF4-FFF2-40B4-BE49-F238E27FC236}">
                  <a16:creationId xmlns:a16="http://schemas.microsoft.com/office/drawing/2014/main" id="{76C4E2D4-7FB7-474A-9889-4C799B9A9966}"/>
                </a:ext>
              </a:extLst>
            </p:cNvPr>
            <p:cNvSpPr txBox="1"/>
            <p:nvPr/>
          </p:nvSpPr>
          <p:spPr>
            <a:xfrm>
              <a:off x="1120892" y="832808"/>
              <a:ext cx="13628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TACTTCAGCCATG</a:t>
              </a:r>
            </a:p>
          </p:txBody>
        </p:sp>
        <p:sp>
          <p:nvSpPr>
            <p:cNvPr id="90" name="CuadroTexto 96">
              <a:extLst>
                <a:ext uri="{FF2B5EF4-FFF2-40B4-BE49-F238E27FC236}">
                  <a16:creationId xmlns:a16="http://schemas.microsoft.com/office/drawing/2014/main" id="{A586014E-BFF2-4EA1-95DE-73EF74807E9A}"/>
                </a:ext>
              </a:extLst>
            </p:cNvPr>
            <p:cNvSpPr txBox="1"/>
            <p:nvPr/>
          </p:nvSpPr>
          <p:spPr>
            <a:xfrm>
              <a:off x="1777966" y="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s-ES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endParaRPr>
            </a:p>
          </p:txBody>
        </p:sp>
        <p:sp>
          <p:nvSpPr>
            <p:cNvPr id="91" name="CuadroTexto 97">
              <a:extLst>
                <a:ext uri="{FF2B5EF4-FFF2-40B4-BE49-F238E27FC236}">
                  <a16:creationId xmlns:a16="http://schemas.microsoft.com/office/drawing/2014/main" id="{27B400A4-BD80-42DF-A100-8A54C314F41D}"/>
                </a:ext>
              </a:extLst>
            </p:cNvPr>
            <p:cNvSpPr txBox="1"/>
            <p:nvPr/>
          </p:nvSpPr>
          <p:spPr>
            <a:xfrm>
              <a:off x="572122" y="248162"/>
              <a:ext cx="13193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AATAGGCGTACTTC</a:t>
              </a:r>
            </a:p>
          </p:txBody>
        </p:sp>
      </p:grpSp>
      <p:sp>
        <p:nvSpPr>
          <p:cNvPr id="92" name="Pergamino horizontal 98">
            <a:extLst>
              <a:ext uri="{FF2B5EF4-FFF2-40B4-BE49-F238E27FC236}">
                <a16:creationId xmlns:a16="http://schemas.microsoft.com/office/drawing/2014/main" id="{58E19701-B26F-49EA-85EF-89A28B601792}"/>
              </a:ext>
            </a:extLst>
          </p:cNvPr>
          <p:cNvSpPr/>
          <p:nvPr/>
        </p:nvSpPr>
        <p:spPr>
          <a:xfrm>
            <a:off x="5674755" y="4221414"/>
            <a:ext cx="2447290" cy="229817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94" name="CuadroTexto 36">
            <a:extLst>
              <a:ext uri="{FF2B5EF4-FFF2-40B4-BE49-F238E27FC236}">
                <a16:creationId xmlns:a16="http://schemas.microsoft.com/office/drawing/2014/main" id="{7635FA6D-B14C-48A9-A2A3-4023C6CEA0F9}"/>
              </a:ext>
            </a:extLst>
          </p:cNvPr>
          <p:cNvSpPr txBox="1"/>
          <p:nvPr/>
        </p:nvSpPr>
        <p:spPr>
          <a:xfrm>
            <a:off x="5372719" y="4088684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79F11579-6E3B-4B09-982C-6A5069EAD482}"/>
              </a:ext>
            </a:extLst>
          </p:cNvPr>
          <p:cNvSpPr/>
          <p:nvPr/>
        </p:nvSpPr>
        <p:spPr>
          <a:xfrm rot="20524956">
            <a:off x="1891551" y="269850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5" name="Minus Sign 94">
            <a:extLst>
              <a:ext uri="{FF2B5EF4-FFF2-40B4-BE49-F238E27FC236}">
                <a16:creationId xmlns:a16="http://schemas.microsoft.com/office/drawing/2014/main" id="{69AE2F8A-E2CF-4F43-BE30-40600AF024C1}"/>
              </a:ext>
            </a:extLst>
          </p:cNvPr>
          <p:cNvSpPr/>
          <p:nvPr/>
        </p:nvSpPr>
        <p:spPr>
          <a:xfrm rot="20524956">
            <a:off x="1994668" y="283044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6" name="Minus Sign 95">
            <a:extLst>
              <a:ext uri="{FF2B5EF4-FFF2-40B4-BE49-F238E27FC236}">
                <a16:creationId xmlns:a16="http://schemas.microsoft.com/office/drawing/2014/main" id="{DD452961-E1BE-4701-8480-44D9DC8A9633}"/>
              </a:ext>
            </a:extLst>
          </p:cNvPr>
          <p:cNvSpPr/>
          <p:nvPr/>
        </p:nvSpPr>
        <p:spPr>
          <a:xfrm rot="802867">
            <a:off x="1777795" y="303097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8" name="Minus Sign 97">
            <a:extLst>
              <a:ext uri="{FF2B5EF4-FFF2-40B4-BE49-F238E27FC236}">
                <a16:creationId xmlns:a16="http://schemas.microsoft.com/office/drawing/2014/main" id="{B7EFC672-3826-4D4C-A3D4-C3FCC2C5678F}"/>
              </a:ext>
            </a:extLst>
          </p:cNvPr>
          <p:cNvSpPr/>
          <p:nvPr/>
        </p:nvSpPr>
        <p:spPr>
          <a:xfrm rot="20195316">
            <a:off x="2061287" y="320268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9" name="Minus Sign 98">
            <a:extLst>
              <a:ext uri="{FF2B5EF4-FFF2-40B4-BE49-F238E27FC236}">
                <a16:creationId xmlns:a16="http://schemas.microsoft.com/office/drawing/2014/main" id="{F871D05F-E72B-4EE1-AFDF-4042F02AB3D8}"/>
              </a:ext>
            </a:extLst>
          </p:cNvPr>
          <p:cNvSpPr/>
          <p:nvPr/>
        </p:nvSpPr>
        <p:spPr>
          <a:xfrm rot="995517">
            <a:off x="1644976" y="2546105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1" name="Minus Sign 100">
            <a:extLst>
              <a:ext uri="{FF2B5EF4-FFF2-40B4-BE49-F238E27FC236}">
                <a16:creationId xmlns:a16="http://schemas.microsoft.com/office/drawing/2014/main" id="{285BB8B4-DB00-4D34-ABE0-88662039339D}"/>
              </a:ext>
            </a:extLst>
          </p:cNvPr>
          <p:cNvSpPr/>
          <p:nvPr/>
        </p:nvSpPr>
        <p:spPr>
          <a:xfrm rot="20524956">
            <a:off x="4891907" y="2698506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2" name="Minus Sign 101">
            <a:extLst>
              <a:ext uri="{FF2B5EF4-FFF2-40B4-BE49-F238E27FC236}">
                <a16:creationId xmlns:a16="http://schemas.microsoft.com/office/drawing/2014/main" id="{AB07B01F-843C-4F15-818A-70A2CABF24C8}"/>
              </a:ext>
            </a:extLst>
          </p:cNvPr>
          <p:cNvSpPr/>
          <p:nvPr/>
        </p:nvSpPr>
        <p:spPr>
          <a:xfrm rot="20524956">
            <a:off x="4705743" y="3048531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" name="Minus Sign 102">
            <a:extLst>
              <a:ext uri="{FF2B5EF4-FFF2-40B4-BE49-F238E27FC236}">
                <a16:creationId xmlns:a16="http://schemas.microsoft.com/office/drawing/2014/main" id="{BF2EF307-BBA4-4058-929C-87091734A4CB}"/>
              </a:ext>
            </a:extLst>
          </p:cNvPr>
          <p:cNvSpPr/>
          <p:nvPr/>
        </p:nvSpPr>
        <p:spPr>
          <a:xfrm>
            <a:off x="8112008" y="40030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4" name="Minus Sign 103">
            <a:extLst>
              <a:ext uri="{FF2B5EF4-FFF2-40B4-BE49-F238E27FC236}">
                <a16:creationId xmlns:a16="http://schemas.microsoft.com/office/drawing/2014/main" id="{3B9960C9-35FD-4CF5-86FB-5B76B48EFB73}"/>
              </a:ext>
            </a:extLst>
          </p:cNvPr>
          <p:cNvSpPr/>
          <p:nvPr/>
        </p:nvSpPr>
        <p:spPr>
          <a:xfrm rot="335150">
            <a:off x="4872323" y="325923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" name="Minus Sign 104">
            <a:extLst>
              <a:ext uri="{FF2B5EF4-FFF2-40B4-BE49-F238E27FC236}">
                <a16:creationId xmlns:a16="http://schemas.microsoft.com/office/drawing/2014/main" id="{4DF0FE91-59EE-42D7-90AC-59D1DC8837CC}"/>
              </a:ext>
            </a:extLst>
          </p:cNvPr>
          <p:cNvSpPr/>
          <p:nvPr/>
        </p:nvSpPr>
        <p:spPr>
          <a:xfrm rot="20524956">
            <a:off x="1595807" y="323175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" name="Minus Sign 105">
            <a:extLst>
              <a:ext uri="{FF2B5EF4-FFF2-40B4-BE49-F238E27FC236}">
                <a16:creationId xmlns:a16="http://schemas.microsoft.com/office/drawing/2014/main" id="{6BF9C6AA-44C5-4A2C-9646-99B53845F0C2}"/>
              </a:ext>
            </a:extLst>
          </p:cNvPr>
          <p:cNvSpPr/>
          <p:nvPr/>
        </p:nvSpPr>
        <p:spPr>
          <a:xfrm rot="3582384">
            <a:off x="5242999" y="313567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7" name="Minus Sign 106">
            <a:extLst>
              <a:ext uri="{FF2B5EF4-FFF2-40B4-BE49-F238E27FC236}">
                <a16:creationId xmlns:a16="http://schemas.microsoft.com/office/drawing/2014/main" id="{9AEB0586-EF7D-4C99-9EFB-2ADD901316D1}"/>
              </a:ext>
            </a:extLst>
          </p:cNvPr>
          <p:cNvSpPr/>
          <p:nvPr/>
        </p:nvSpPr>
        <p:spPr>
          <a:xfrm>
            <a:off x="8329420" y="410929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8" name="Minus Sign 107">
            <a:extLst>
              <a:ext uri="{FF2B5EF4-FFF2-40B4-BE49-F238E27FC236}">
                <a16:creationId xmlns:a16="http://schemas.microsoft.com/office/drawing/2014/main" id="{533B7AF1-D320-4712-AF89-9595AC9B200C}"/>
              </a:ext>
            </a:extLst>
          </p:cNvPr>
          <p:cNvSpPr/>
          <p:nvPr/>
        </p:nvSpPr>
        <p:spPr>
          <a:xfrm>
            <a:off x="8234102" y="422865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9" name="Minus Sign 108">
            <a:extLst>
              <a:ext uri="{FF2B5EF4-FFF2-40B4-BE49-F238E27FC236}">
                <a16:creationId xmlns:a16="http://schemas.microsoft.com/office/drawing/2014/main" id="{BD9D187A-BF3D-4974-8800-81FB3A111887}"/>
              </a:ext>
            </a:extLst>
          </p:cNvPr>
          <p:cNvSpPr/>
          <p:nvPr/>
        </p:nvSpPr>
        <p:spPr>
          <a:xfrm>
            <a:off x="8131653" y="44873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0" name="Minus Sign 109">
            <a:extLst>
              <a:ext uri="{FF2B5EF4-FFF2-40B4-BE49-F238E27FC236}">
                <a16:creationId xmlns:a16="http://schemas.microsoft.com/office/drawing/2014/main" id="{64607458-76BD-4750-BAB5-9C8D0E3D2A4A}"/>
              </a:ext>
            </a:extLst>
          </p:cNvPr>
          <p:cNvSpPr/>
          <p:nvPr/>
        </p:nvSpPr>
        <p:spPr>
          <a:xfrm>
            <a:off x="8452974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1" name="Minus Sign 110">
            <a:extLst>
              <a:ext uri="{FF2B5EF4-FFF2-40B4-BE49-F238E27FC236}">
                <a16:creationId xmlns:a16="http://schemas.microsoft.com/office/drawing/2014/main" id="{5F05D897-61BA-446C-9AA5-0338D637A57A}"/>
              </a:ext>
            </a:extLst>
          </p:cNvPr>
          <p:cNvSpPr/>
          <p:nvPr/>
        </p:nvSpPr>
        <p:spPr>
          <a:xfrm rot="802867">
            <a:off x="5032618" y="2887869"/>
            <a:ext cx="391986" cy="262784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2" name="Minus Sign 111">
            <a:extLst>
              <a:ext uri="{FF2B5EF4-FFF2-40B4-BE49-F238E27FC236}">
                <a16:creationId xmlns:a16="http://schemas.microsoft.com/office/drawing/2014/main" id="{DE0A7C4B-FA9A-4810-AB5B-0FC9ADAF320C}"/>
              </a:ext>
            </a:extLst>
          </p:cNvPr>
          <p:cNvSpPr/>
          <p:nvPr/>
        </p:nvSpPr>
        <p:spPr>
          <a:xfrm rot="2191876">
            <a:off x="5441456" y="312497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3" name="Minus Sign 112">
            <a:extLst>
              <a:ext uri="{FF2B5EF4-FFF2-40B4-BE49-F238E27FC236}">
                <a16:creationId xmlns:a16="http://schemas.microsoft.com/office/drawing/2014/main" id="{53B3AA37-8790-4C59-9DF8-4415473BD4BF}"/>
              </a:ext>
            </a:extLst>
          </p:cNvPr>
          <p:cNvSpPr/>
          <p:nvPr/>
        </p:nvSpPr>
        <p:spPr>
          <a:xfrm>
            <a:off x="7854321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4" name="Minus Sign 113">
            <a:extLst>
              <a:ext uri="{FF2B5EF4-FFF2-40B4-BE49-F238E27FC236}">
                <a16:creationId xmlns:a16="http://schemas.microsoft.com/office/drawing/2014/main" id="{F7A3055C-7ED7-430D-AC7F-A378B9B77F6E}"/>
              </a:ext>
            </a:extLst>
          </p:cNvPr>
          <p:cNvSpPr/>
          <p:nvPr/>
        </p:nvSpPr>
        <p:spPr>
          <a:xfrm>
            <a:off x="7655600" y="450647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5" name="Minus Sign 114">
            <a:extLst>
              <a:ext uri="{FF2B5EF4-FFF2-40B4-BE49-F238E27FC236}">
                <a16:creationId xmlns:a16="http://schemas.microsoft.com/office/drawing/2014/main" id="{E647F809-CF3E-470D-95F1-F5C611528281}"/>
              </a:ext>
            </a:extLst>
          </p:cNvPr>
          <p:cNvSpPr/>
          <p:nvPr/>
        </p:nvSpPr>
        <p:spPr>
          <a:xfrm>
            <a:off x="8489203" y="362099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6" name="Minus Sign 115">
            <a:extLst>
              <a:ext uri="{FF2B5EF4-FFF2-40B4-BE49-F238E27FC236}">
                <a16:creationId xmlns:a16="http://schemas.microsoft.com/office/drawing/2014/main" id="{C31CF6F2-AAAD-4F32-9EDD-6A3A066B8D0A}"/>
              </a:ext>
            </a:extLst>
          </p:cNvPr>
          <p:cNvSpPr/>
          <p:nvPr/>
        </p:nvSpPr>
        <p:spPr>
          <a:xfrm>
            <a:off x="8607329" y="350673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7" name="Minus Sign 116">
            <a:extLst>
              <a:ext uri="{FF2B5EF4-FFF2-40B4-BE49-F238E27FC236}">
                <a16:creationId xmlns:a16="http://schemas.microsoft.com/office/drawing/2014/main" id="{680189D3-0647-45FE-A310-CB5F29E20EC4}"/>
              </a:ext>
            </a:extLst>
          </p:cNvPr>
          <p:cNvSpPr/>
          <p:nvPr/>
        </p:nvSpPr>
        <p:spPr>
          <a:xfrm>
            <a:off x="8515157" y="340122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42F016C-4319-43EC-A5A3-816308A84C2C}"/>
              </a:ext>
            </a:extLst>
          </p:cNvPr>
          <p:cNvSpPr txBox="1"/>
          <p:nvPr/>
        </p:nvSpPr>
        <p:spPr>
          <a:xfrm>
            <a:off x="3389083" y="489990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graphicFrame>
        <p:nvGraphicFramePr>
          <p:cNvPr id="118" name="Diagrama 3">
            <a:extLst>
              <a:ext uri="{FF2B5EF4-FFF2-40B4-BE49-F238E27FC236}">
                <a16:creationId xmlns:a16="http://schemas.microsoft.com/office/drawing/2014/main" id="{52234991-29EB-42E6-9CC3-319684D838EC}"/>
              </a:ext>
            </a:extLst>
          </p:cNvPr>
          <p:cNvGraphicFramePr/>
          <p:nvPr>
            <p:extLst/>
          </p:nvPr>
        </p:nvGraphicFramePr>
        <p:xfrm>
          <a:off x="1942227" y="4100150"/>
          <a:ext cx="3845879" cy="1926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9292CC-3A9F-430A-B327-C5885B769B52}"/>
              </a:ext>
            </a:extLst>
          </p:cNvPr>
          <p:cNvSpPr txBox="1"/>
          <p:nvPr/>
        </p:nvSpPr>
        <p:spPr>
          <a:xfrm>
            <a:off x="4331372" y="425727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F20C2F9-5C96-4397-A1EF-C32ADA87BD53}"/>
              </a:ext>
            </a:extLst>
          </p:cNvPr>
          <p:cNvSpPr txBox="1"/>
          <p:nvPr/>
        </p:nvSpPr>
        <p:spPr>
          <a:xfrm>
            <a:off x="4779003" y="440880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D19DA0-B0C2-4326-B81D-4632CE7BBE3E}"/>
              </a:ext>
            </a:extLst>
          </p:cNvPr>
          <p:cNvSpPr txBox="1"/>
          <p:nvPr/>
        </p:nvSpPr>
        <p:spPr>
          <a:xfrm>
            <a:off x="4997991" y="4639709"/>
            <a:ext cx="30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4B10572-AD55-4D9C-88A7-1FA0A7D1F785}"/>
              </a:ext>
            </a:extLst>
          </p:cNvPr>
          <p:cNvSpPr txBox="1"/>
          <p:nvPr/>
        </p:nvSpPr>
        <p:spPr>
          <a:xfrm>
            <a:off x="4631700" y="40741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6A4BFD-B56D-4D61-ADDB-11DBD8127B2C}"/>
              </a:ext>
            </a:extLst>
          </p:cNvPr>
          <p:cNvSpPr txBox="1"/>
          <p:nvPr/>
        </p:nvSpPr>
        <p:spPr>
          <a:xfrm>
            <a:off x="4089573" y="46656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A176B99-AC6D-4CFA-B7B3-B6C46930DF3E}"/>
              </a:ext>
            </a:extLst>
          </p:cNvPr>
          <p:cNvSpPr txBox="1"/>
          <p:nvPr/>
        </p:nvSpPr>
        <p:spPr>
          <a:xfrm>
            <a:off x="5104102" y="442596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2DDA8F-FC4E-4E7E-89F0-FAF32824200B}"/>
              </a:ext>
            </a:extLst>
          </p:cNvPr>
          <p:cNvSpPr txBox="1"/>
          <p:nvPr/>
        </p:nvSpPr>
        <p:spPr>
          <a:xfrm>
            <a:off x="5443354" y="481183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3816053-7D3B-4429-9445-86841960BC82}"/>
              </a:ext>
            </a:extLst>
          </p:cNvPr>
          <p:cNvSpPr txBox="1"/>
          <p:nvPr/>
        </p:nvSpPr>
        <p:spPr>
          <a:xfrm>
            <a:off x="5348921" y="452458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E205450-AE98-4CD4-9082-2A0EA0D36C1B}"/>
              </a:ext>
            </a:extLst>
          </p:cNvPr>
          <p:cNvSpPr txBox="1"/>
          <p:nvPr/>
        </p:nvSpPr>
        <p:spPr>
          <a:xfrm>
            <a:off x="5672976" y="4684950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328B6F4-E2BF-4EFA-AFAF-891CD9C8AB3C}"/>
              </a:ext>
            </a:extLst>
          </p:cNvPr>
          <p:cNvSpPr txBox="1"/>
          <p:nvPr/>
        </p:nvSpPr>
        <p:spPr>
          <a:xfrm>
            <a:off x="3552761" y="40367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98055B9-2823-4884-9D11-A3A64971DECB}"/>
              </a:ext>
            </a:extLst>
          </p:cNvPr>
          <p:cNvSpPr txBox="1"/>
          <p:nvPr/>
        </p:nvSpPr>
        <p:spPr>
          <a:xfrm>
            <a:off x="5643718" y="4466262"/>
            <a:ext cx="240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6674794-F58B-49DA-B609-41C194A140D3}"/>
              </a:ext>
            </a:extLst>
          </p:cNvPr>
          <p:cNvSpPr txBox="1"/>
          <p:nvPr/>
        </p:nvSpPr>
        <p:spPr>
          <a:xfrm>
            <a:off x="5843265" y="4845739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54B83A-382A-4CA3-9662-CBC9FA6550D2}"/>
              </a:ext>
            </a:extLst>
          </p:cNvPr>
          <p:cNvSpPr txBox="1"/>
          <p:nvPr/>
        </p:nvSpPr>
        <p:spPr>
          <a:xfrm>
            <a:off x="4261191" y="394076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80EFF28-AE3B-4513-8AAD-32A67B662ADE}"/>
              </a:ext>
            </a:extLst>
          </p:cNvPr>
          <p:cNvSpPr txBox="1"/>
          <p:nvPr/>
        </p:nvSpPr>
        <p:spPr>
          <a:xfrm>
            <a:off x="4907230" y="415983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70" name="Llamada de flecha hacia abajo 4">
            <a:extLst>
              <a:ext uri="{FF2B5EF4-FFF2-40B4-BE49-F238E27FC236}">
                <a16:creationId xmlns:a16="http://schemas.microsoft.com/office/drawing/2014/main" id="{D4ADF02D-19F7-4531-A4AD-2FB8B85F4C0A}"/>
              </a:ext>
            </a:extLst>
          </p:cNvPr>
          <p:cNvSpPr/>
          <p:nvPr/>
        </p:nvSpPr>
        <p:spPr>
          <a:xfrm rot="275710">
            <a:off x="2186" y="1391810"/>
            <a:ext cx="1293859" cy="976209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Muestras de ADN de la familia</a:t>
            </a:r>
          </a:p>
        </p:txBody>
      </p:sp>
    </p:spTree>
    <p:extLst>
      <p:ext uri="{BB962C8B-B14F-4D97-AF65-F5344CB8AC3E}">
        <p14:creationId xmlns:p14="http://schemas.microsoft.com/office/powerpoint/2010/main" val="19176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BA6A-1BDF-4582-A700-91407577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Ensamblar Secuencias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0B03-24A4-42CB-BA73-DC606194D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5442"/>
          </a:xfrm>
        </p:spPr>
        <p:txBody>
          <a:bodyPr>
            <a:normAutofit/>
          </a:bodyPr>
          <a:lstStyle/>
          <a:p>
            <a:r>
              <a:rPr lang="es-CL" u="sng" dirty="0"/>
              <a:t>Rec</a:t>
            </a:r>
            <a:r>
              <a:rPr lang="es-CL" sz="2000" u="sng" dirty="0"/>
              <a:t>☺</a:t>
            </a:r>
            <a:r>
              <a:rPr lang="es-CL" u="sng" dirty="0"/>
              <a:t>rdatorio</a:t>
            </a:r>
            <a:r>
              <a:rPr lang="es-CL" dirty="0"/>
              <a:t>: La secuenciación escopeta </a:t>
            </a:r>
            <a:r>
              <a:rPr lang="es-CL" b="1" dirty="0"/>
              <a:t>no preserva el orden</a:t>
            </a:r>
            <a:r>
              <a:rPr lang="es-CL" dirty="0"/>
              <a:t> de los reads. </a:t>
            </a:r>
          </a:p>
          <a:p>
            <a:pPr lvl="1"/>
            <a:r>
              <a:rPr lang="es-CL" dirty="0"/>
              <a:t>Sabemos el orden de las bases </a:t>
            </a:r>
            <a:r>
              <a:rPr lang="es-CL" u="sng" dirty="0"/>
              <a:t>en un read</a:t>
            </a:r>
            <a:r>
              <a:rPr lang="es-CL" dirty="0"/>
              <a:t>, pero no el orden de </a:t>
            </a:r>
            <a:r>
              <a:rPr lang="es-CL" u="sng" dirty="0"/>
              <a:t>los reads en si mismos</a:t>
            </a:r>
            <a:r>
              <a:rPr lang="es-CL" dirty="0"/>
              <a:t>!</a:t>
            </a:r>
          </a:p>
          <a:p>
            <a:pPr lvl="2"/>
            <a:r>
              <a:rPr lang="es-CL" dirty="0"/>
              <a:t>Existe un nivel de </a:t>
            </a:r>
            <a:r>
              <a:rPr lang="es-CL" b="1" dirty="0"/>
              <a:t>redundancia</a:t>
            </a:r>
            <a:r>
              <a:rPr lang="es-CL" dirty="0"/>
              <a:t> entre los reads que podemos usar…</a:t>
            </a:r>
          </a:p>
          <a:p>
            <a:pPr marL="349250" lvl="1" indent="0">
              <a:buNone/>
            </a:pPr>
            <a:endParaRPr lang="es-CL" sz="2800" dirty="0"/>
          </a:p>
          <a:p>
            <a:pPr lvl="2"/>
            <a:r>
              <a:rPr lang="es-CL" dirty="0"/>
              <a:t>Pero, debido a las limites de las plataformas actuales, </a:t>
            </a:r>
            <a:r>
              <a:rPr lang="es-CL" b="1" dirty="0"/>
              <a:t>los reads son cortitos</a:t>
            </a:r>
            <a:r>
              <a:rPr lang="es-CL" dirty="0"/>
              <a:t> y alinear cada uno con los otros seria </a:t>
            </a:r>
            <a:r>
              <a:rPr lang="es-CL" b="1" dirty="0"/>
              <a:t>muy costoso en termino de tiempo y memoria</a:t>
            </a:r>
            <a:r>
              <a:rPr lang="es-CL" dirty="0"/>
              <a:t>.</a:t>
            </a:r>
          </a:p>
          <a:p>
            <a:pPr lvl="1"/>
            <a:r>
              <a:rPr lang="es-CL" dirty="0"/>
              <a:t>¿Como hacer un ensamblar secuencias entonces?</a:t>
            </a:r>
          </a:p>
          <a:p>
            <a:endParaRPr lang="es-CL" dirty="0"/>
          </a:p>
          <a:p>
            <a:pPr marL="0" indent="0">
              <a:buNone/>
            </a:pPr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B6A0CA-5F40-4FE2-B81D-32150FEFB504}"/>
              </a:ext>
            </a:extLst>
          </p:cNvPr>
          <p:cNvSpPr txBox="1"/>
          <p:nvPr/>
        </p:nvSpPr>
        <p:spPr>
          <a:xfrm>
            <a:off x="3817173" y="3825223"/>
            <a:ext cx="1330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ATTGAGAGCA</a:t>
            </a:r>
          </a:p>
        </p:txBody>
      </p:sp>
      <p:sp>
        <p:nvSpPr>
          <p:cNvPr id="5" name="CuadroTexto 30">
            <a:extLst>
              <a:ext uri="{FF2B5EF4-FFF2-40B4-BE49-F238E27FC236}">
                <a16:creationId xmlns:a16="http://schemas.microsoft.com/office/drawing/2014/main" id="{32ECB626-0198-4C1B-9948-F84BE0F9B6BE}"/>
              </a:ext>
            </a:extLst>
          </p:cNvPr>
          <p:cNvSpPr txBox="1"/>
          <p:nvPr/>
        </p:nvSpPr>
        <p:spPr>
          <a:xfrm>
            <a:off x="4362281" y="3989459"/>
            <a:ext cx="1349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GAGCATCACC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2E61C9-F887-4056-86DD-F584ED203C7C}"/>
              </a:ext>
            </a:extLst>
          </p:cNvPr>
          <p:cNvSpPr txBox="1"/>
          <p:nvPr/>
        </p:nvSpPr>
        <p:spPr>
          <a:xfrm>
            <a:off x="5045928" y="3830700"/>
            <a:ext cx="1356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CACCATCGGA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7120B6-E84E-4E94-ACF8-09997EF7A3A9}"/>
              </a:ext>
            </a:extLst>
          </p:cNvPr>
          <p:cNvSpPr/>
          <p:nvPr/>
        </p:nvSpPr>
        <p:spPr>
          <a:xfrm>
            <a:off x="5273730" y="3675620"/>
            <a:ext cx="1338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CCATCGGATG</a:t>
            </a:r>
          </a:p>
        </p:txBody>
      </p:sp>
      <p:sp>
        <p:nvSpPr>
          <p:cNvPr id="8" name="CuadroTexto 5">
            <a:extLst>
              <a:ext uri="{FF2B5EF4-FFF2-40B4-BE49-F238E27FC236}">
                <a16:creationId xmlns:a16="http://schemas.microsoft.com/office/drawing/2014/main" id="{041D3466-9837-4D5A-BB38-A6F67473661E}"/>
              </a:ext>
            </a:extLst>
          </p:cNvPr>
          <p:cNvSpPr txBox="1"/>
          <p:nvPr/>
        </p:nvSpPr>
        <p:spPr>
          <a:xfrm>
            <a:off x="4841405" y="4184267"/>
            <a:ext cx="1317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ATCACCATCG</a:t>
            </a:r>
          </a:p>
        </p:txBody>
      </p:sp>
    </p:spTree>
    <p:extLst>
      <p:ext uri="{BB962C8B-B14F-4D97-AF65-F5344CB8AC3E}">
        <p14:creationId xmlns:p14="http://schemas.microsoft.com/office/powerpoint/2010/main" val="44191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1377-28DA-4F35-99E8-121022D6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Resecuenciación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FFD32-96FC-46FE-AB60-52E71848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620127"/>
          </a:xfrm>
        </p:spPr>
        <p:txBody>
          <a:bodyPr>
            <a:normAutofit/>
          </a:bodyPr>
          <a:lstStyle/>
          <a:p>
            <a:r>
              <a:rPr lang="es-CL" dirty="0"/>
              <a:t>A diferencia de las primeras secuencias del genoma humano, cada nueva secuencia puede ser alineada a una </a:t>
            </a:r>
            <a:r>
              <a:rPr lang="es-CL" b="1" dirty="0"/>
              <a:t>referencia genómica </a:t>
            </a:r>
            <a:r>
              <a:rPr lang="es-CL" dirty="0"/>
              <a:t>existente. </a:t>
            </a:r>
          </a:p>
          <a:p>
            <a:pPr lvl="1"/>
            <a:r>
              <a:rPr lang="es-CL" dirty="0"/>
              <a:t>Este proceso originalmente se llamaba </a:t>
            </a:r>
            <a:r>
              <a:rPr lang="es-CL" b="1" dirty="0"/>
              <a:t>resecuenciación </a:t>
            </a:r>
            <a:endParaRPr lang="es-CL" dirty="0"/>
          </a:p>
          <a:p>
            <a:pPr lvl="2"/>
            <a:r>
              <a:rPr lang="es-CL" dirty="0"/>
              <a:t>i.e. el genoma humano se secuencia otra vez. </a:t>
            </a:r>
          </a:p>
          <a:p>
            <a:pPr lvl="1"/>
            <a:r>
              <a:rPr lang="es-CL" dirty="0"/>
              <a:t>Ahora es más común hablar simplemente de </a:t>
            </a:r>
            <a:r>
              <a:rPr lang="es-CL" b="1" dirty="0"/>
              <a:t>alineamiento de secuenciación</a:t>
            </a:r>
            <a:r>
              <a:rPr lang="es-C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348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2461-013B-49F1-86F0-DDBA181A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Resecuenciación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A3BAA-BF4F-4A72-8BB5-8A6162906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s-CL" dirty="0"/>
              <a:t>La resecuenciación es posible debido a las </a:t>
            </a:r>
            <a:r>
              <a:rPr lang="es-CL" b="1" dirty="0"/>
              <a:t>grande</a:t>
            </a:r>
            <a:r>
              <a:rPr lang="es-CL" dirty="0"/>
              <a:t> </a:t>
            </a:r>
            <a:r>
              <a:rPr lang="es-CL" b="1" dirty="0"/>
              <a:t>similitudes </a:t>
            </a:r>
            <a:r>
              <a:rPr lang="es-CL" dirty="0"/>
              <a:t>que existen entre personas.</a:t>
            </a:r>
          </a:p>
          <a:p>
            <a:pPr lvl="1"/>
            <a:r>
              <a:rPr lang="es-CL" dirty="0"/>
              <a:t>La secuencia genómica de dos individuos (non-gemelos) es idéntica a 99.5%.</a:t>
            </a:r>
          </a:p>
          <a:p>
            <a:pPr lvl="2"/>
            <a:r>
              <a:rPr lang="es-CL" u="sng" dirty="0"/>
              <a:t>En teoría</a:t>
            </a:r>
            <a:r>
              <a:rPr lang="es-CL" dirty="0"/>
              <a:t>, muchos fragmentos de una nueva secuencia humana pueden mapear perfectamente contra el genoma humano referencial. Pero…</a:t>
            </a:r>
          </a:p>
          <a:p>
            <a:pPr lvl="3">
              <a:buFont typeface="Wingdings" panose="05000000000000000000" pitchFamily="2" charset="2"/>
              <a:buChar char=""/>
            </a:pPr>
            <a:r>
              <a:rPr lang="es-CL" b="1" dirty="0"/>
              <a:t>Errores de secuenciación </a:t>
            </a:r>
            <a:r>
              <a:rPr lang="es-CL" dirty="0"/>
              <a:t>podrían </a:t>
            </a:r>
            <a:r>
              <a:rPr lang="es-CL" u="sng" dirty="0"/>
              <a:t>complicar el alineamiento</a:t>
            </a:r>
            <a:r>
              <a:rPr lang="es-CL" dirty="0"/>
              <a:t>.</a:t>
            </a:r>
          </a:p>
          <a:p>
            <a:pPr lvl="3">
              <a:buFont typeface="Wingdings" panose="05000000000000000000" pitchFamily="2" charset="2"/>
              <a:buChar char="­"/>
            </a:pPr>
            <a:r>
              <a:rPr lang="es-CL" dirty="0"/>
              <a:t>También existen regiones problemáticas debido a la presencia de </a:t>
            </a:r>
            <a:r>
              <a:rPr lang="es-CL" b="1" dirty="0"/>
              <a:t>repeticiones</a:t>
            </a:r>
            <a:r>
              <a:rPr lang="es-CL" dirty="0"/>
              <a:t> o la presencia de </a:t>
            </a:r>
            <a:r>
              <a:rPr lang="es-CL" b="1" dirty="0"/>
              <a:t>secuencias homologas</a:t>
            </a:r>
            <a:r>
              <a:rPr lang="es-CL" dirty="0"/>
              <a:t> en otra parte del genoma.</a:t>
            </a:r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6203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B547-B0FF-423E-890F-BF58FE8B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El Genoma Humano de Referencia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F8B1-B0D7-498A-83CF-A2936AE0A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3874"/>
          </a:xfrm>
        </p:spPr>
        <p:txBody>
          <a:bodyPr>
            <a:normAutofit/>
          </a:bodyPr>
          <a:lstStyle/>
          <a:p>
            <a:r>
              <a:rPr lang="es-CL" dirty="0"/>
              <a:t>El primer ensamblaje del </a:t>
            </a:r>
            <a:r>
              <a:rPr lang="es-CL" b="1" dirty="0"/>
              <a:t>genoma humano </a:t>
            </a:r>
            <a:r>
              <a:rPr lang="es-CL" dirty="0"/>
              <a:t>ha sido actualizado </a:t>
            </a:r>
            <a:r>
              <a:rPr lang="es-CL" b="1" dirty="0"/>
              <a:t>20 veces </a:t>
            </a:r>
            <a:r>
              <a:rPr lang="es-CL" dirty="0"/>
              <a:t>(!).</a:t>
            </a:r>
          </a:p>
          <a:p>
            <a:pPr lvl="1"/>
            <a:r>
              <a:rPr lang="es-CL" dirty="0"/>
              <a:t>Las últimas </a:t>
            </a:r>
            <a:r>
              <a:rPr lang="es-CL" b="1" dirty="0"/>
              <a:t>5 versiones </a:t>
            </a:r>
            <a:r>
              <a:rPr lang="es-CL" dirty="0"/>
              <a:t>del genoma humano están disponibles a través del portal </a:t>
            </a:r>
            <a:r>
              <a:rPr lang="es-CL" b="1" dirty="0"/>
              <a:t>UCSC</a:t>
            </a:r>
            <a:r>
              <a:rPr lang="es-CL" dirty="0"/>
              <a:t> o </a:t>
            </a:r>
            <a:r>
              <a:rPr lang="es-CL" b="1" dirty="0"/>
              <a:t>GRC</a:t>
            </a:r>
            <a:r>
              <a:rPr lang="es-CL" dirty="0"/>
              <a:t> (ing. </a:t>
            </a:r>
            <a:r>
              <a:rPr lang="es-CL" dirty="0" err="1"/>
              <a:t>Genome</a:t>
            </a:r>
            <a:r>
              <a:rPr lang="es-CL" dirty="0"/>
              <a:t> Reference </a:t>
            </a:r>
            <a:r>
              <a:rPr lang="es-CL" dirty="0" err="1"/>
              <a:t>Consortium</a:t>
            </a:r>
            <a:r>
              <a:rPr lang="es-CL" dirty="0"/>
              <a:t>). </a:t>
            </a:r>
          </a:p>
          <a:p>
            <a:pPr lvl="2"/>
            <a:r>
              <a:rPr lang="es-CL" dirty="0"/>
              <a:t>Cada genoma es un </a:t>
            </a:r>
            <a:r>
              <a:rPr lang="es-CL" b="1" dirty="0"/>
              <a:t>compuesto</a:t>
            </a:r>
            <a:r>
              <a:rPr lang="es-CL" dirty="0"/>
              <a:t> de varios </a:t>
            </a:r>
            <a:r>
              <a:rPr lang="es-CL" b="1" dirty="0"/>
              <a:t>individuos anónimos</a:t>
            </a:r>
            <a:r>
              <a:rPr lang="es-CL" dirty="0"/>
              <a:t>.</a:t>
            </a:r>
            <a:r>
              <a:rPr lang="es-CL" b="1" dirty="0"/>
              <a:t> </a:t>
            </a:r>
          </a:p>
          <a:p>
            <a:pPr lvl="2"/>
            <a:r>
              <a:rPr lang="es-CL" dirty="0"/>
              <a:t>El genoma resultante es</a:t>
            </a:r>
            <a:r>
              <a:rPr lang="es-CL" b="1" dirty="0"/>
              <a:t> una secuencia de consenso.</a:t>
            </a:r>
            <a:endParaRPr lang="es-CL" dirty="0"/>
          </a:p>
          <a:p>
            <a:pPr lvl="3"/>
            <a:r>
              <a:rPr lang="es-CL" dirty="0" err="1"/>
              <a:t>E.j</a:t>
            </a:r>
            <a:r>
              <a:rPr lang="es-CL" dirty="0"/>
              <a:t>. el ultimo genoma</a:t>
            </a:r>
            <a:r>
              <a:rPr lang="es-CL" b="1" dirty="0"/>
              <a:t>, GRCh38/hg38 </a:t>
            </a:r>
            <a:r>
              <a:rPr lang="es-CL" dirty="0"/>
              <a:t>fue construido a partir de la secuencias de 10 contribuidores anónimos.</a:t>
            </a:r>
          </a:p>
          <a:p>
            <a:pPr lvl="2"/>
            <a:r>
              <a:rPr lang="es-CL" dirty="0"/>
              <a:t>Esta secuencia de consenso sirve de </a:t>
            </a:r>
            <a:r>
              <a:rPr lang="es-CL" b="1" dirty="0"/>
              <a:t>referencia</a:t>
            </a:r>
            <a:r>
              <a:rPr lang="es-CL" dirty="0"/>
              <a:t> para todos los seres humanos.</a:t>
            </a:r>
          </a:p>
          <a:p>
            <a:pPr lvl="2"/>
            <a:endParaRPr lang="es-C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C533E-2D3C-4FF5-A43C-9545FA89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0493" y="3429000"/>
            <a:ext cx="7590178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5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2 0.0257 L 0.96511 0.04167 L 0.96511 0.03959 L 0.96893 0.0257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10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F3A7-FDDF-4B52-BF41-58757B64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Desafíos del Alineamiento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E641-8513-4CE2-9832-1FB167607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alineamiento no es tan simple como parece a primera vista. </a:t>
            </a:r>
          </a:p>
          <a:p>
            <a:pPr lvl="1"/>
            <a:r>
              <a:rPr lang="es-CL" dirty="0"/>
              <a:t>Un </a:t>
            </a:r>
            <a:r>
              <a:rPr lang="es-CL" b="1" dirty="0"/>
              <a:t>gran cantidad </a:t>
            </a:r>
            <a:r>
              <a:rPr lang="es-CL" dirty="0"/>
              <a:t>de fragmentos deben ser alineados contra la referencia </a:t>
            </a:r>
            <a:r>
              <a:rPr lang="es-CL" b="1" u="sng" dirty="0"/>
              <a:t>entera</a:t>
            </a:r>
            <a:r>
              <a:rPr lang="es-CL" dirty="0"/>
              <a:t> del genoma humano.</a:t>
            </a:r>
          </a:p>
          <a:p>
            <a:pPr lvl="1"/>
            <a:r>
              <a:rPr lang="es-CL" dirty="0"/>
              <a:t>Aunque se han mejorado, las </a:t>
            </a:r>
            <a:r>
              <a:rPr lang="es-CL" b="1" dirty="0"/>
              <a:t>reads</a:t>
            </a:r>
            <a:r>
              <a:rPr lang="es-CL" dirty="0"/>
              <a:t> de las plataformas muy popular ahora todavía </a:t>
            </a:r>
            <a:r>
              <a:rPr lang="es-CL" b="1" dirty="0"/>
              <a:t>están cortitas</a:t>
            </a:r>
            <a:r>
              <a:rPr lang="es-CL" dirty="0"/>
              <a:t> (i.e. ~300 pares de base).</a:t>
            </a:r>
          </a:p>
          <a:p>
            <a:pPr lvl="1"/>
            <a:r>
              <a:rPr lang="es-CL" dirty="0"/>
              <a:t>Cualquieras regiones del genoma humano contienen </a:t>
            </a:r>
            <a:r>
              <a:rPr lang="es-CL" b="1" dirty="0"/>
              <a:t>regiones largas de repetición </a:t>
            </a:r>
            <a:r>
              <a:rPr lang="es-CL" dirty="0"/>
              <a:t>y también </a:t>
            </a:r>
            <a:r>
              <a:rPr lang="es-CL" b="1" dirty="0"/>
              <a:t>homologías</a:t>
            </a:r>
            <a:r>
              <a:rPr lang="es-CL" dirty="0"/>
              <a:t>.</a:t>
            </a:r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942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9001" y="2056747"/>
            <a:ext cx="7603750" cy="1724867"/>
          </a:xfrm>
        </p:spPr>
        <p:txBody>
          <a:bodyPr>
            <a:normAutofit/>
          </a:bodyPr>
          <a:lstStyle/>
          <a:p>
            <a:r>
              <a:rPr lang="es-C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Genómica Humana: </a:t>
            </a:r>
            <a:r>
              <a:rPr lang="es-CL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Descubrimiento de Variantes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1" name="Agrupar 30"/>
          <p:cNvGrpSpPr/>
          <p:nvPr/>
        </p:nvGrpSpPr>
        <p:grpSpPr>
          <a:xfrm>
            <a:off x="3333209" y="4415532"/>
            <a:ext cx="5832559" cy="1965060"/>
            <a:chOff x="3314159" y="4535054"/>
            <a:chExt cx="5832559" cy="1703957"/>
          </a:xfrm>
        </p:grpSpPr>
        <p:sp>
          <p:nvSpPr>
            <p:cNvPr id="22" name="CuadroTexto 21"/>
            <p:cNvSpPr txBox="1"/>
            <p:nvPr/>
          </p:nvSpPr>
          <p:spPr>
            <a:xfrm>
              <a:off x="3314159" y="4535054"/>
              <a:ext cx="5832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TGAACTGATTACCCCTTTTGCGTAGCCGAGATGCCACG</a:t>
              </a: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4891592" y="4747210"/>
              <a:ext cx="2281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CCCCT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TTGCGTAG</a:t>
              </a:r>
              <a:endParaRPr lang="es-ES" dirty="0"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5040685" y="4956634"/>
              <a:ext cx="2246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CCCT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TTGCGTAGC</a:t>
              </a: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5221221" y="5168803"/>
              <a:ext cx="2246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CCT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TTGC</a:t>
              </a:r>
              <a:r>
                <a:rPr lang="es-ES" dirty="0">
                  <a:solidFill>
                    <a:srgbClr val="FF0000">
                      <a:alpha val="30000"/>
                    </a:srgbClr>
                  </a:solidFill>
                </a:rPr>
                <a:t>T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TAGCC</a:t>
              </a: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71826" y="5393169"/>
              <a:ext cx="2279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CT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TTGCGTA</a:t>
              </a:r>
              <a:r>
                <a:rPr lang="es-ES" sz="900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 </a:t>
              </a:r>
              <a:r>
                <a:rPr lang="es-ES" dirty="0">
                  <a:solidFill>
                    <a:srgbClr val="FF0000">
                      <a:alpha val="30000"/>
                    </a:srgbClr>
                  </a:solidFill>
                </a:rPr>
                <a:t>*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CCG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537090" y="5637840"/>
              <a:ext cx="2246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</a:t>
              </a:r>
              <a:r>
                <a:rPr lang="es-ES" dirty="0">
                  <a:solidFill>
                    <a:srgbClr val="000000">
                      <a:alpha val="30000"/>
                    </a:srgbClr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TTGCGTAGCCGA</a:t>
              </a: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671593" y="5869679"/>
              <a:ext cx="2267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rgbClr val="000000">
                      <a:alpha val="30000"/>
                    </a:srgbClr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A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TTGCGTA</a:t>
              </a:r>
              <a:r>
                <a:rPr lang="es-ES" sz="900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 </a:t>
              </a:r>
              <a:r>
                <a:rPr lang="es-ES" dirty="0">
                  <a:solidFill>
                    <a:srgbClr val="FF0000">
                      <a:alpha val="30000"/>
                    </a:srgbClr>
                  </a:solidFill>
                </a:rPr>
                <a:t>*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CCGAG</a:t>
              </a:r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110916" y="109899"/>
            <a:ext cx="6502351" cy="1958051"/>
            <a:chOff x="-110916" y="0"/>
            <a:chExt cx="6502351" cy="1429432"/>
          </a:xfrm>
        </p:grpSpPr>
        <p:sp>
          <p:nvSpPr>
            <p:cNvPr id="5" name="CuadroTexto 4"/>
            <p:cNvSpPr txBox="1"/>
            <p:nvPr/>
          </p:nvSpPr>
          <p:spPr>
            <a:xfrm>
              <a:off x="392090" y="415910"/>
              <a:ext cx="2227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ATAGGCGTACTTCA</a:t>
              </a:r>
              <a:endParaRPr lang="es-ES" dirty="0"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619001" y="615643"/>
              <a:ext cx="22268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AGGC</a:t>
              </a:r>
              <a:r>
                <a:rPr lang="es-ES" dirty="0">
                  <a:solidFill>
                    <a:schemeClr val="tx1">
                      <a:alpha val="20000"/>
                    </a:schemeClr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TACT</a:t>
              </a:r>
              <a:r>
                <a:rPr lang="es-ES" dirty="0">
                  <a:solidFill>
                    <a:srgbClr val="FF0000">
                      <a:alpha val="30000"/>
                    </a:srgbClr>
                  </a:solidFill>
                </a:rPr>
                <a:t>A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CATC</a:t>
              </a:r>
              <a:endParaRPr lang="es-ES" dirty="0"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921249" y="834465"/>
              <a:ext cx="2238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GC</a:t>
              </a:r>
              <a:r>
                <a:rPr lang="es-ES" dirty="0">
                  <a:solidFill>
                    <a:srgbClr val="008000">
                      <a:alpha val="20000"/>
                    </a:srgbClr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TACT</a:t>
              </a:r>
              <a:r>
                <a:rPr lang="es-ES" dirty="0">
                  <a:solidFill>
                    <a:schemeClr val="tx1">
                      <a:alpha val="30000"/>
                    </a:schemeClr>
                  </a:solidFill>
                </a:rPr>
                <a:t>T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CATCCA</a:t>
              </a:r>
              <a:endParaRPr lang="es-ES" dirty="0"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244067" y="1060100"/>
              <a:ext cx="22339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rgbClr val="008000">
                      <a:alpha val="20000"/>
                    </a:srgbClr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TACT</a:t>
              </a:r>
              <a:r>
                <a:rPr lang="es-ES" dirty="0">
                  <a:solidFill>
                    <a:schemeClr val="tx1">
                      <a:alpha val="30000"/>
                    </a:schemeClr>
                  </a:solidFill>
                </a:rPr>
                <a:t>T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CA</a:t>
              </a:r>
              <a:r>
                <a:rPr lang="es-ES" dirty="0">
                  <a:solidFill>
                    <a:srgbClr val="FF0000">
                      <a:alpha val="30000"/>
                    </a:srgbClr>
                  </a:solidFill>
                </a:rPr>
                <a:t>G</a:t>
              </a:r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CCATG</a:t>
              </a:r>
              <a:endParaRPr lang="es-ES" dirty="0"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</a:endParaRP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-110916" y="0"/>
              <a:ext cx="650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TGAATAGGCGTACTTCATCCATGCGCGTATACTAGCCGACACG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66391" y="195352"/>
              <a:ext cx="2410600" cy="269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gradFill flip="none" rotWithShape="1">
                    <a:gsLst>
                      <a:gs pos="0">
                        <a:schemeClr val="bg1">
                          <a:alpha val="30000"/>
                        </a:schemeClr>
                      </a:gs>
                      <a:gs pos="100000">
                        <a:srgbClr val="FFFFFF">
                          <a:alpha val="7000"/>
                        </a:srgbClr>
                      </a:gs>
                      <a:gs pos="81000">
                        <a:schemeClr val="tx1">
                          <a:alpha val="30000"/>
                        </a:schemeClr>
                      </a:gs>
                      <a:gs pos="16000">
                        <a:schemeClr val="tx1">
                          <a:alpha val="30000"/>
                        </a:schemeClr>
                      </a:gs>
                    </a:gsLst>
                    <a:lin ang="0" scaled="0"/>
                    <a:tileRect/>
                  </a:gradFill>
                </a:rPr>
                <a:t>AATAGGCGTACTTC</a:t>
              </a:r>
              <a:endParaRPr lang="es-ES" dirty="0"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821983-D050-4033-B000-D860019B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158" y="611361"/>
            <a:ext cx="1646063" cy="1579001"/>
          </a:xfrm>
          <a:prstGeom prst="rect">
            <a:avLst/>
          </a:prstGeom>
        </p:spPr>
      </p:pic>
      <p:sp>
        <p:nvSpPr>
          <p:cNvPr id="32" name="Subtítulo 2">
            <a:extLst>
              <a:ext uri="{FF2B5EF4-FFF2-40B4-BE49-F238E27FC236}">
                <a16:creationId xmlns:a16="http://schemas.microsoft.com/office/drawing/2014/main" id="{3C9D82CF-CC05-4D93-A1C6-009EB120A7D8}"/>
              </a:ext>
            </a:extLst>
          </p:cNvPr>
          <p:cNvSpPr txBox="1">
            <a:spLocks/>
          </p:cNvSpPr>
          <p:nvPr/>
        </p:nvSpPr>
        <p:spPr>
          <a:xfrm>
            <a:off x="1524000" y="40386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dirty="0"/>
              <a:t>1º CLASE (II) – 11 Mayo 2018</a:t>
            </a:r>
          </a:p>
        </p:txBody>
      </p:sp>
    </p:spTree>
    <p:extLst>
      <p:ext uri="{BB962C8B-B14F-4D97-AF65-F5344CB8AC3E}">
        <p14:creationId xmlns:p14="http://schemas.microsoft.com/office/powerpoint/2010/main" val="700764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819A97-1D41-42C1-9E32-7B3B7A04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956" y="4771226"/>
            <a:ext cx="2127688" cy="1426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11934-A9FB-4F16-B1F6-7E7975BD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068" y="4711343"/>
            <a:ext cx="2127688" cy="1426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C73AE-A90D-4E74-9325-0810C274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Desafíos del Alineamiento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799C0-2231-4A8D-A483-A7A746024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El alineamiento no es tan simple como parece a primera vista. </a:t>
            </a:r>
          </a:p>
          <a:p>
            <a:pPr lvl="1"/>
            <a:r>
              <a:rPr lang="es-CL" dirty="0"/>
              <a:t>De vez y cuando, existe una disparidad de una o dos bases en un read contra la referencia. Esto se debe a una mezcla de </a:t>
            </a:r>
            <a:r>
              <a:rPr lang="es-CL" b="1" dirty="0"/>
              <a:t>errores durante el llamado de bases</a:t>
            </a:r>
            <a:r>
              <a:rPr lang="es-CL" dirty="0"/>
              <a:t> y </a:t>
            </a:r>
            <a:r>
              <a:rPr lang="es-CL" b="1" dirty="0"/>
              <a:t>variación en cada individuo </a:t>
            </a:r>
            <a:r>
              <a:rPr lang="es-CL" dirty="0"/>
              <a:t>(SNVs y indels).</a:t>
            </a:r>
          </a:p>
          <a:p>
            <a:pPr lvl="1"/>
            <a:endParaRPr lang="en-GB" sz="800" i="1" dirty="0"/>
          </a:p>
          <a:p>
            <a:pPr marL="0" indent="0" algn="ctr">
              <a:buNone/>
            </a:pPr>
            <a:r>
              <a:rPr lang="es-CL" sz="2400" i="1" dirty="0"/>
              <a:t>Alineamiento es como un puzle con demasiadas piezas pequeñas, con muchas piezas que son idénticas y con piezas que no encajan perfectamente juntas!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73642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3F5E-2027-4B9C-9B0D-C1107975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Tipos de disparidades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34EF1-6FF6-40C5-987B-BA01555BF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b="1" dirty="0"/>
              <a:t>Disparidad en un solo nucleótido: </a:t>
            </a:r>
          </a:p>
          <a:p>
            <a:pPr marL="0" indent="0">
              <a:buNone/>
            </a:pPr>
            <a:r>
              <a:rPr lang="es-CL" sz="2400" dirty="0"/>
              <a:t>(Fuente: </a:t>
            </a:r>
            <a:r>
              <a:rPr lang="es-CL" sz="2400" b="1" dirty="0"/>
              <a:t>error</a:t>
            </a:r>
            <a:r>
              <a:rPr lang="es-CL" sz="2400" dirty="0"/>
              <a:t> o </a:t>
            </a:r>
            <a:r>
              <a:rPr lang="es-CL" sz="2400" b="1" dirty="0"/>
              <a:t>variación</a:t>
            </a:r>
            <a:r>
              <a:rPr lang="es-CL" sz="2400" dirty="0"/>
              <a:t> en individuo)</a:t>
            </a:r>
          </a:p>
          <a:p>
            <a:pPr marL="0" indent="0">
              <a:buNone/>
            </a:pPr>
            <a:endParaRPr lang="es-CL" sz="2400" dirty="0"/>
          </a:p>
          <a:p>
            <a:pPr marL="0" indent="0">
              <a:buNone/>
            </a:pPr>
            <a:endParaRPr lang="es-CL" sz="2400" dirty="0"/>
          </a:p>
          <a:p>
            <a:pPr marL="0" indent="0">
              <a:buNone/>
            </a:pPr>
            <a:r>
              <a:rPr lang="es-CL" b="1" dirty="0"/>
              <a:t>Inserción</a:t>
            </a:r>
            <a:r>
              <a:rPr lang="es-CL" dirty="0"/>
              <a:t> (fuente: error o inserción real)</a:t>
            </a:r>
          </a:p>
          <a:p>
            <a:pPr marL="0" indent="0">
              <a:buNone/>
            </a:pPr>
            <a:endParaRPr lang="es-CL" b="1" dirty="0"/>
          </a:p>
          <a:p>
            <a:pPr marL="0" indent="0">
              <a:buNone/>
            </a:pPr>
            <a:endParaRPr lang="es-CL" sz="1200" b="1" dirty="0"/>
          </a:p>
          <a:p>
            <a:pPr marL="0" indent="0">
              <a:buNone/>
            </a:pPr>
            <a:r>
              <a:rPr lang="es-CL" b="1" dirty="0"/>
              <a:t>Deleción</a:t>
            </a:r>
            <a:r>
              <a:rPr lang="es-CL" dirty="0"/>
              <a:t> (fuente: error o deleción real)</a:t>
            </a:r>
          </a:p>
          <a:p>
            <a:endParaRPr lang="es-C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F912A6-2D0B-45A5-AD93-C61ACC4C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28657"/>
              </p:ext>
            </p:extLst>
          </p:nvPr>
        </p:nvGraphicFramePr>
        <p:xfrm>
          <a:off x="457200" y="2628740"/>
          <a:ext cx="6096000" cy="841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169">
                  <a:extLst>
                    <a:ext uri="{9D8B030D-6E8A-4147-A177-3AD203B41FA5}">
                      <a16:colId xmlns:a16="http://schemas.microsoft.com/office/drawing/2014/main" val="833037380"/>
                    </a:ext>
                  </a:extLst>
                </a:gridCol>
                <a:gridCol w="5298831">
                  <a:extLst>
                    <a:ext uri="{9D8B030D-6E8A-4147-A177-3AD203B41FA5}">
                      <a16:colId xmlns:a16="http://schemas.microsoft.com/office/drawing/2014/main" val="3211087337"/>
                    </a:ext>
                  </a:extLst>
                </a:gridCol>
              </a:tblGrid>
              <a:tr h="271820"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None/>
                      </a:pPr>
                      <a:r>
                        <a:rPr lang="es-CL" sz="1800" b="1" dirty="0">
                          <a:solidFill>
                            <a:schemeClr val="tx1"/>
                          </a:solidFill>
                        </a:rPr>
                        <a:t>Ref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dirty="0">
                          <a:solidFill>
                            <a:schemeClr val="tx1"/>
                          </a:solidFill>
                        </a:rPr>
                        <a:t>ATGATGCCATGACTGACCCTGAT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827664"/>
                  </a:ext>
                </a:extLst>
              </a:tr>
              <a:tr h="4756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dirty="0">
                          <a:solidFill>
                            <a:schemeClr val="tx1"/>
                          </a:solidFill>
                        </a:rPr>
                        <a:t>Read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dirty="0">
                          <a:solidFill>
                            <a:schemeClr val="tx1"/>
                          </a:solidFill>
                        </a:rPr>
                        <a:t>ATGATGCCATGACTGAC</a:t>
                      </a:r>
                      <a:r>
                        <a:rPr lang="es-CL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s-CL" sz="1800" b="0" dirty="0">
                          <a:solidFill>
                            <a:schemeClr val="tx1"/>
                          </a:solidFill>
                        </a:rPr>
                        <a:t>CTGAT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11789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C792D0-C81E-4BFF-9280-8F299DF44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483013"/>
              </p:ext>
            </p:extLst>
          </p:nvPr>
        </p:nvGraphicFramePr>
        <p:xfrm>
          <a:off x="457200" y="3930803"/>
          <a:ext cx="6096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169">
                  <a:extLst>
                    <a:ext uri="{9D8B030D-6E8A-4147-A177-3AD203B41FA5}">
                      <a16:colId xmlns:a16="http://schemas.microsoft.com/office/drawing/2014/main" val="833037380"/>
                    </a:ext>
                  </a:extLst>
                </a:gridCol>
                <a:gridCol w="5298831">
                  <a:extLst>
                    <a:ext uri="{9D8B030D-6E8A-4147-A177-3AD203B41FA5}">
                      <a16:colId xmlns:a16="http://schemas.microsoft.com/office/drawing/2014/main" val="3211087337"/>
                    </a:ext>
                  </a:extLst>
                </a:gridCol>
              </a:tblGrid>
              <a:tr h="271053"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None/>
                      </a:pPr>
                      <a:r>
                        <a:rPr lang="es-CL" sz="1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Ref</a:t>
                      </a:r>
                      <a:endParaRPr lang="es-CL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TCCATGTGTGACTA******CACC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827664"/>
                  </a:ext>
                </a:extLst>
              </a:tr>
              <a:tr h="2792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Read</a:t>
                      </a:r>
                      <a:endParaRPr lang="es-CL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dirty="0">
                          <a:ln>
                            <a:noFill/>
                          </a:ln>
                        </a:rPr>
                        <a:t>TCCATGTGTGACTATTTGTCACC</a:t>
                      </a:r>
                      <a:endParaRPr lang="es-CL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117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9AD45E-81AC-4F2E-981A-3D77BC999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700357"/>
              </p:ext>
            </p:extLst>
          </p:nvPr>
        </p:nvGraphicFramePr>
        <p:xfrm>
          <a:off x="457200" y="5259192"/>
          <a:ext cx="6096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169">
                  <a:extLst>
                    <a:ext uri="{9D8B030D-6E8A-4147-A177-3AD203B41FA5}">
                      <a16:colId xmlns:a16="http://schemas.microsoft.com/office/drawing/2014/main" val="833037380"/>
                    </a:ext>
                  </a:extLst>
                </a:gridCol>
                <a:gridCol w="5298831">
                  <a:extLst>
                    <a:ext uri="{9D8B030D-6E8A-4147-A177-3AD203B41FA5}">
                      <a16:colId xmlns:a16="http://schemas.microsoft.com/office/drawing/2014/main" val="3211087337"/>
                    </a:ext>
                  </a:extLst>
                </a:gridCol>
              </a:tblGrid>
              <a:tr h="271053"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None/>
                      </a:pPr>
                      <a:r>
                        <a:rPr lang="es-CL" sz="1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Ref</a:t>
                      </a:r>
                      <a:endParaRPr lang="es-CL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dirty="0">
                          <a:solidFill>
                            <a:schemeClr val="tx1"/>
                          </a:solidFill>
                        </a:rPr>
                        <a:t>AAACTTAGTGCAACAGTGCACGAG</a:t>
                      </a:r>
                      <a:endParaRPr lang="es-CL" sz="18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827664"/>
                  </a:ext>
                </a:extLst>
              </a:tr>
              <a:tr h="2792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Read</a:t>
                      </a:r>
                      <a:endParaRPr lang="es-CL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dirty="0"/>
                        <a:t>AAAC**AGTGCAACAGTGCACGAG</a:t>
                      </a:r>
                      <a:endParaRPr lang="es-CL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11789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00C90D7-48DB-4A73-ACC6-094F9D75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26" y="-8950"/>
            <a:ext cx="2127688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03ED-11EF-4825-96DC-F10012EE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¿Como hacer el alineamiento?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8B90-B647-44E7-B0BA-9291F668F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82236"/>
          </a:xfrm>
        </p:spPr>
        <p:txBody>
          <a:bodyPr>
            <a:normAutofit/>
          </a:bodyPr>
          <a:lstStyle/>
          <a:p>
            <a:r>
              <a:rPr lang="es-CL" dirty="0"/>
              <a:t>Podemos imaginar comparar </a:t>
            </a:r>
            <a:r>
              <a:rPr lang="es-CL" b="1" dirty="0"/>
              <a:t>cada</a:t>
            </a:r>
            <a:r>
              <a:rPr lang="es-CL" dirty="0"/>
              <a:t> </a:t>
            </a:r>
            <a:r>
              <a:rPr lang="es-CL" b="1" dirty="0"/>
              <a:t>parte del genoma </a:t>
            </a:r>
            <a:r>
              <a:rPr lang="es-CL" dirty="0"/>
              <a:t>con </a:t>
            </a:r>
            <a:r>
              <a:rPr lang="es-CL" b="1" dirty="0"/>
              <a:t>cada fragmento </a:t>
            </a:r>
            <a:r>
              <a:rPr lang="es-CL" dirty="0"/>
              <a:t>uno a uno hasta que obtenemos el mejor alineamiento posible...</a:t>
            </a:r>
            <a:endParaRPr lang="en-GB" dirty="0"/>
          </a:p>
          <a:p>
            <a:pPr lvl="1"/>
            <a:r>
              <a:rPr lang="es-CL" dirty="0"/>
              <a:t>Debido a los varios desafíos del alineamiento, este enfoque será </a:t>
            </a:r>
            <a:r>
              <a:rPr lang="es-CL" b="1" dirty="0">
                <a:solidFill>
                  <a:schemeClr val="accent2"/>
                </a:solidFill>
              </a:rPr>
              <a:t>costoso computacionalmente.</a:t>
            </a:r>
          </a:p>
          <a:p>
            <a:pPr lvl="2"/>
            <a:r>
              <a:rPr lang="es-CL" dirty="0">
                <a:solidFill>
                  <a:schemeClr val="accent2"/>
                </a:solidFill>
              </a:rPr>
              <a:t>Irrealizable</a:t>
            </a:r>
            <a:r>
              <a:rPr lang="es-CL" dirty="0"/>
              <a:t> </a:t>
            </a:r>
            <a:r>
              <a:rPr lang="es-CL" dirty="0">
                <a:solidFill>
                  <a:schemeClr val="accent2"/>
                </a:solidFill>
              </a:rPr>
              <a:t>en un tiempo adecuado.</a:t>
            </a:r>
            <a:endParaRPr lang="es-CL" b="1" dirty="0">
              <a:solidFill>
                <a:schemeClr val="accent2"/>
              </a:solidFill>
            </a:endParaRPr>
          </a:p>
          <a:p>
            <a:pPr lvl="1"/>
            <a:r>
              <a:rPr lang="es-CL" dirty="0"/>
              <a:t>En lugar de obtener el alineamiento perfecto, podemos obtener un alineamiento bueno con menos costo computacional usando </a:t>
            </a:r>
            <a:r>
              <a:rPr lang="es-CL" b="1" dirty="0"/>
              <a:t>heurísticas</a:t>
            </a:r>
            <a:r>
              <a:rPr lang="es-CL" dirty="0"/>
              <a:t>. </a:t>
            </a:r>
          </a:p>
          <a:p>
            <a:pPr marL="914400" lvl="2" indent="0">
              <a:buNone/>
            </a:pPr>
            <a:r>
              <a:rPr lang="es-CL" i="1" dirty="0">
                <a:latin typeface="Bookman Old Style" panose="02050604050505020204" pitchFamily="18" charset="0"/>
              </a:rPr>
              <a:t>No dejes que la perfección sea el enemigo del bien 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3981E-4ECF-47EB-9365-283DF789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26" y="-8950"/>
            <a:ext cx="2127688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11BF-CB05-4163-822E-96B96435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Heurísticas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0EC7F-620A-443B-A4D0-74502057A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La </a:t>
            </a:r>
            <a:r>
              <a:rPr lang="es-CL" b="1" dirty="0"/>
              <a:t>heurística</a:t>
            </a:r>
            <a:r>
              <a:rPr lang="es-CL" dirty="0"/>
              <a:t> es muy común en la  bioinformática.</a:t>
            </a:r>
          </a:p>
          <a:p>
            <a:pPr lvl="1"/>
            <a:r>
              <a:rPr lang="es-CL" b="1" dirty="0"/>
              <a:t>Heurísticas</a:t>
            </a:r>
            <a:r>
              <a:rPr lang="es-CL" dirty="0"/>
              <a:t> corresponde a </a:t>
            </a:r>
            <a:r>
              <a:rPr lang="es-CL" b="1" dirty="0"/>
              <a:t>algoritmos</a:t>
            </a:r>
            <a:r>
              <a:rPr lang="es-CL" dirty="0"/>
              <a:t> para resolver un problema que </a:t>
            </a:r>
            <a:r>
              <a:rPr lang="es-CL" b="1" dirty="0"/>
              <a:t>no siempre va a encontrar la solución optima</a:t>
            </a:r>
            <a:r>
              <a:rPr lang="es-CL" dirty="0"/>
              <a:t>, sino una solución </a:t>
            </a:r>
            <a:r>
              <a:rPr lang="es-CL" b="1" dirty="0"/>
              <a:t>bastante precisa</a:t>
            </a:r>
            <a:r>
              <a:rPr lang="es-CL" dirty="0"/>
              <a:t>. </a:t>
            </a:r>
          </a:p>
          <a:p>
            <a:pPr lvl="1"/>
            <a:r>
              <a:rPr lang="es-CL" dirty="0"/>
              <a:t>Para el alineamiento, se trata crear </a:t>
            </a:r>
            <a:r>
              <a:rPr lang="es-CL" b="1" dirty="0"/>
              <a:t>estructuras de datos</a:t>
            </a:r>
            <a:r>
              <a:rPr lang="es-CL" dirty="0"/>
              <a:t> que puedan acceder de manera eficiente a </a:t>
            </a:r>
            <a:r>
              <a:rPr lang="es-CL" b="1" dirty="0"/>
              <a:t>subconjuntos</a:t>
            </a:r>
            <a:r>
              <a:rPr lang="es-CL" dirty="0"/>
              <a:t> de los </a:t>
            </a:r>
            <a:r>
              <a:rPr lang="es-CL" b="1" dirty="0"/>
              <a:t>reads</a:t>
            </a:r>
            <a:r>
              <a:rPr lang="es-CL" dirty="0"/>
              <a:t>, la </a:t>
            </a:r>
            <a:r>
              <a:rPr lang="es-CL" b="1" dirty="0"/>
              <a:t>referencia</a:t>
            </a:r>
            <a:r>
              <a:rPr lang="es-CL" dirty="0"/>
              <a:t> o </a:t>
            </a:r>
            <a:r>
              <a:rPr lang="es-CL" b="1" dirty="0"/>
              <a:t>ambos</a:t>
            </a:r>
            <a:r>
              <a:rPr lang="es-CL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CD0E1-E28E-4E4E-A174-B051D03E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26" y="-8950"/>
            <a:ext cx="2127688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8A13-A210-4BBE-9892-9400776B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Estructuras Alineamiento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C112A-B645-49AA-BC41-35E923F7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Existen dos categorías de herramientas para </a:t>
            </a:r>
            <a:r>
              <a:rPr lang="es-CL" b="1" dirty="0"/>
              <a:t>alineamiento rápido </a:t>
            </a:r>
            <a:r>
              <a:rPr lang="es-CL" dirty="0"/>
              <a:t>(ing. </a:t>
            </a:r>
            <a:r>
              <a:rPr lang="es-CL" b="1" dirty="0"/>
              <a:t>fast-aligners</a:t>
            </a:r>
            <a:r>
              <a:rPr lang="es-CL" dirty="0"/>
              <a:t>)</a:t>
            </a:r>
            <a:r>
              <a:rPr lang="es-CL" b="1" dirty="0"/>
              <a:t> </a:t>
            </a:r>
            <a:r>
              <a:rPr lang="es-CL" dirty="0"/>
              <a:t>definido por el tipo de estructura de datos que usan para acceder a secuencias. </a:t>
            </a:r>
          </a:p>
          <a:p>
            <a:pPr lvl="1"/>
            <a:r>
              <a:rPr lang="es-CL" b="1" dirty="0"/>
              <a:t>Tabla hash</a:t>
            </a:r>
          </a:p>
          <a:p>
            <a:pPr lvl="2"/>
            <a:r>
              <a:rPr lang="es-CL" dirty="0"/>
              <a:t>Lo mismo que se encuentra en clases de programación.</a:t>
            </a:r>
          </a:p>
          <a:p>
            <a:pPr lvl="1"/>
            <a:r>
              <a:rPr lang="es-CL" b="1" dirty="0"/>
              <a:t>Trie</a:t>
            </a:r>
            <a:endParaRPr lang="es-CL" dirty="0"/>
          </a:p>
          <a:p>
            <a:pPr lvl="2"/>
            <a:r>
              <a:rPr lang="es-CL" dirty="0"/>
              <a:t>de la palabra ‘</a:t>
            </a:r>
            <a:r>
              <a:rPr lang="es-CL" dirty="0" err="1"/>
              <a:t>re</a:t>
            </a:r>
            <a:r>
              <a:rPr lang="es-CL" b="1" dirty="0" err="1"/>
              <a:t>trie</a:t>
            </a:r>
            <a:r>
              <a:rPr lang="es-CL" dirty="0" err="1"/>
              <a:t>val</a:t>
            </a:r>
            <a:r>
              <a:rPr lang="es-CL" dirty="0"/>
              <a:t>’ (esp. recuperación) para parecer como la palabra ‘</a:t>
            </a:r>
            <a:r>
              <a:rPr lang="es-CL" dirty="0" err="1"/>
              <a:t>tree</a:t>
            </a:r>
            <a:r>
              <a:rPr lang="es-CL" dirty="0"/>
              <a:t>’. Es una estructura de tipo árbol.</a:t>
            </a:r>
            <a:endParaRPr lang="en-GB" dirty="0"/>
          </a:p>
          <a:p>
            <a:pPr lvl="1"/>
            <a:r>
              <a:rPr lang="es-CL" dirty="0"/>
              <a:t>Vamos a ver en breve estos dos tipos de estructuras.</a:t>
            </a:r>
          </a:p>
        </p:txBody>
      </p:sp>
    </p:spTree>
    <p:extLst>
      <p:ext uri="{BB962C8B-B14F-4D97-AF65-F5344CB8AC3E}">
        <p14:creationId xmlns:p14="http://schemas.microsoft.com/office/powerpoint/2010/main" val="24760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E688-6AC1-4D70-A540-EEAEE22B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u="sng" dirty="0"/>
              <a:t>Rec</a:t>
            </a:r>
            <a:r>
              <a:rPr lang="es-CL" sz="2400" u="sng" dirty="0"/>
              <a:t>☺</a:t>
            </a:r>
            <a:r>
              <a:rPr lang="es-CL" u="sng" dirty="0"/>
              <a:t>rdatorio:</a:t>
            </a:r>
            <a:r>
              <a:rPr lang="es-CL" dirty="0"/>
              <a:t> Tabla Hash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8CC8B-CDB9-41D2-A92A-7DAC07FD5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Una </a:t>
            </a:r>
            <a:r>
              <a:rPr lang="es-CL" b="1" dirty="0"/>
              <a:t>tabla hash </a:t>
            </a:r>
            <a:r>
              <a:rPr lang="es-CL" dirty="0"/>
              <a:t>asocia </a:t>
            </a:r>
            <a:r>
              <a:rPr lang="es-CL" b="1" dirty="0"/>
              <a:t>claves</a:t>
            </a:r>
            <a:r>
              <a:rPr lang="es-CL" dirty="0"/>
              <a:t> con </a:t>
            </a:r>
            <a:r>
              <a:rPr lang="es-CL" b="1" dirty="0"/>
              <a:t>valores en un array de zócalos </a:t>
            </a:r>
            <a:r>
              <a:rPr lang="es-CL" dirty="0"/>
              <a:t>(ing. </a:t>
            </a:r>
            <a:r>
              <a:rPr lang="es-CL" b="1" dirty="0"/>
              <a:t>buckets</a:t>
            </a:r>
            <a:r>
              <a:rPr lang="es-CL" dirty="0"/>
              <a:t>) mediante una función hash.</a:t>
            </a:r>
          </a:p>
          <a:p>
            <a:pPr lvl="1"/>
            <a:r>
              <a:rPr lang="es-CL" dirty="0"/>
              <a:t>La función hash </a:t>
            </a:r>
            <a:r>
              <a:rPr lang="es-CL" b="1" dirty="0"/>
              <a:t>transforma la clave en la ubicación</a:t>
            </a:r>
            <a:r>
              <a:rPr lang="es-CL" dirty="0"/>
              <a:t> en la tabla hash donde se encuentra la valor.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9BE31-70D8-49FD-ACD6-F627A74A5E70}"/>
              </a:ext>
            </a:extLst>
          </p:cNvPr>
          <p:cNvSpPr txBox="1"/>
          <p:nvPr/>
        </p:nvSpPr>
        <p:spPr>
          <a:xfrm>
            <a:off x="2214047" y="4142521"/>
            <a:ext cx="563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/>
              <a:t>claves            función hash   índices    valores en zócalos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B34FB-32CB-41D7-A528-F84296CE1E55}"/>
              </a:ext>
            </a:extLst>
          </p:cNvPr>
          <p:cNvSpPr/>
          <p:nvPr/>
        </p:nvSpPr>
        <p:spPr>
          <a:xfrm>
            <a:off x="1897911" y="4936774"/>
            <a:ext cx="1648047" cy="2870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ysClr val="windowText" lastClr="000000"/>
                </a:solidFill>
              </a:rPr>
              <a:t>Juan Castro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F2A523-5DCD-46D8-9FC2-D6773D3E9D5C}"/>
              </a:ext>
            </a:extLst>
          </p:cNvPr>
          <p:cNvSpPr/>
          <p:nvPr/>
        </p:nvSpPr>
        <p:spPr>
          <a:xfrm>
            <a:off x="1897911" y="5322656"/>
            <a:ext cx="1648047" cy="2870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ysClr val="windowText" lastClr="000000"/>
                </a:solidFill>
              </a:rPr>
              <a:t>Enrique Cortez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F91EB-7CF6-40B1-8E50-657C9DCF92D7}"/>
              </a:ext>
            </a:extLst>
          </p:cNvPr>
          <p:cNvSpPr/>
          <p:nvPr/>
        </p:nvSpPr>
        <p:spPr>
          <a:xfrm>
            <a:off x="1897911" y="5698810"/>
            <a:ext cx="1648047" cy="2870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ysClr val="windowText" lastClr="000000"/>
                </a:solidFill>
              </a:rPr>
              <a:t>Marcia Soto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4AC7F3C-6E54-4A61-9379-8C4784C99EF0}"/>
              </a:ext>
            </a:extLst>
          </p:cNvPr>
          <p:cNvCxnSpPr>
            <a:cxnSpLocks/>
          </p:cNvCxnSpPr>
          <p:nvPr/>
        </p:nvCxnSpPr>
        <p:spPr>
          <a:xfrm flipH="1" flipV="1">
            <a:off x="5417288" y="4511853"/>
            <a:ext cx="5317" cy="17294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A1B12-291B-455D-A3FA-2F666148498D}"/>
              </a:ext>
            </a:extLst>
          </p:cNvPr>
          <p:cNvSpPr/>
          <p:nvPr/>
        </p:nvSpPr>
        <p:spPr>
          <a:xfrm>
            <a:off x="5178056" y="4599638"/>
            <a:ext cx="478465" cy="3083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200" dirty="0"/>
              <a:t>24</a:t>
            </a:r>
            <a:endParaRPr lang="es-C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8B484-150E-47B4-8FEE-0E595F40F2C6}"/>
              </a:ext>
            </a:extLst>
          </p:cNvPr>
          <p:cNvSpPr/>
          <p:nvPr/>
        </p:nvSpPr>
        <p:spPr>
          <a:xfrm>
            <a:off x="5178057" y="5346179"/>
            <a:ext cx="478464" cy="3083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200" dirty="0"/>
              <a:t>184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BBD3CA-7719-4312-8622-A0729442BCB5}"/>
              </a:ext>
            </a:extLst>
          </p:cNvPr>
          <p:cNvSpPr/>
          <p:nvPr/>
        </p:nvSpPr>
        <p:spPr>
          <a:xfrm>
            <a:off x="5178057" y="5769105"/>
            <a:ext cx="478464" cy="3083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200" dirty="0"/>
              <a:t>545</a:t>
            </a:r>
            <a:endParaRPr lang="es-CL" sz="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A990A3-FA1A-4329-8FC2-D2C54F15E9E0}"/>
              </a:ext>
            </a:extLst>
          </p:cNvPr>
          <p:cNvSpPr/>
          <p:nvPr/>
        </p:nvSpPr>
        <p:spPr>
          <a:xfrm>
            <a:off x="5667154" y="4599638"/>
            <a:ext cx="2041452" cy="32034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+99 59 2372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FCBF70-C53A-46FD-8219-E9E9E4DE5865}"/>
              </a:ext>
            </a:extLst>
          </p:cNvPr>
          <p:cNvSpPr/>
          <p:nvPr/>
        </p:nvSpPr>
        <p:spPr>
          <a:xfrm>
            <a:off x="5656521" y="5361187"/>
            <a:ext cx="2041452" cy="30834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+99 43 7845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FBFC8A-3CE6-4CFF-803A-5A11163FBEB3}"/>
              </a:ext>
            </a:extLst>
          </p:cNvPr>
          <p:cNvSpPr/>
          <p:nvPr/>
        </p:nvSpPr>
        <p:spPr>
          <a:xfrm>
            <a:off x="5661839" y="5781056"/>
            <a:ext cx="2041452" cy="2782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+99 16 3845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25D72B-25EC-4277-A84D-B877F4A19695}"/>
              </a:ext>
            </a:extLst>
          </p:cNvPr>
          <p:cNvCxnSpPr>
            <a:stCxn id="8" idx="3"/>
            <a:endCxn id="14" idx="1"/>
          </p:cNvCxnSpPr>
          <p:nvPr/>
        </p:nvCxnSpPr>
        <p:spPr>
          <a:xfrm>
            <a:off x="3545958" y="5080314"/>
            <a:ext cx="1632099" cy="420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CE858E-D45E-4DD2-BB00-FD7411E36AC2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3545958" y="4753810"/>
            <a:ext cx="1632098" cy="712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C001CA-FE95-44F0-9966-211842159E6A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>
            <a:off x="3545958" y="5842350"/>
            <a:ext cx="1632099" cy="80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9EEA50F-4A34-4263-889A-9C3CE47F4EF6}"/>
              </a:ext>
            </a:extLst>
          </p:cNvPr>
          <p:cNvSpPr/>
          <p:nvPr/>
        </p:nvSpPr>
        <p:spPr>
          <a:xfrm>
            <a:off x="3848986" y="4522552"/>
            <a:ext cx="861237" cy="1603612"/>
          </a:xfrm>
          <a:prstGeom prst="roundRect">
            <a:avLst/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6256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Subconjuntos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Cuando hablamos de subconjuntos usamos el termino </a:t>
            </a:r>
            <a:r>
              <a:rPr lang="es-CL" b="1" i="1" dirty="0"/>
              <a:t>k</a:t>
            </a:r>
            <a:r>
              <a:rPr lang="es-CL" b="1" dirty="0"/>
              <a:t>-</a:t>
            </a:r>
            <a:r>
              <a:rPr lang="es-CL" b="1" dirty="0" err="1"/>
              <a:t>mer</a:t>
            </a:r>
            <a:r>
              <a:rPr lang="es-CL" dirty="0"/>
              <a:t>. </a:t>
            </a:r>
          </a:p>
          <a:p>
            <a:pPr lvl="1"/>
            <a:r>
              <a:rPr lang="es-CL" dirty="0"/>
              <a:t>El </a:t>
            </a:r>
            <a:r>
              <a:rPr lang="es-CL" i="1" dirty="0"/>
              <a:t>k</a:t>
            </a:r>
            <a:r>
              <a:rPr lang="es-CL" dirty="0"/>
              <a:t> corresponde al tamaño de cada subconjunto.</a:t>
            </a:r>
          </a:p>
          <a:p>
            <a:pPr lvl="2"/>
            <a:r>
              <a:rPr lang="es-CL" dirty="0"/>
              <a:t>E.g. Los 3-mers de </a:t>
            </a:r>
            <a:r>
              <a:rPr lang="es-CL" u="sng" dirty="0"/>
              <a:t>ATG</a:t>
            </a:r>
            <a:r>
              <a:rPr lang="es-CL" dirty="0"/>
              <a:t>AGAGCAA son…</a:t>
            </a:r>
          </a:p>
          <a:p>
            <a:pPr marL="914400" lvl="2" indent="0">
              <a:buNone/>
            </a:pPr>
            <a:r>
              <a:rPr lang="es-CL" dirty="0"/>
              <a:t>                 ATG TGA </a:t>
            </a:r>
            <a:r>
              <a:rPr lang="es-CL" b="1" dirty="0"/>
              <a:t>GAG</a:t>
            </a:r>
            <a:r>
              <a:rPr lang="es-CL" dirty="0"/>
              <a:t> AGA AGC GCA CAA</a:t>
            </a:r>
          </a:p>
          <a:p>
            <a:r>
              <a:rPr lang="es-CL" dirty="0"/>
              <a:t>¿Cuál es la ventaja de alinear los </a:t>
            </a:r>
            <a:r>
              <a:rPr lang="es-CL" b="1" i="1" dirty="0"/>
              <a:t>k</a:t>
            </a:r>
            <a:r>
              <a:rPr lang="es-CL" b="1" dirty="0"/>
              <a:t>-</a:t>
            </a:r>
            <a:r>
              <a:rPr lang="es-CL" b="1" dirty="0" err="1"/>
              <a:t>mers</a:t>
            </a:r>
            <a:r>
              <a:rPr lang="es-CL" dirty="0"/>
              <a:t> de un read y no los reads en si?</a:t>
            </a:r>
          </a:p>
          <a:p>
            <a:pPr lvl="1"/>
            <a:r>
              <a:rPr lang="es-CL" dirty="0"/>
              <a:t>Existen menos </a:t>
            </a:r>
            <a:r>
              <a:rPr lang="es-CL" i="1" dirty="0"/>
              <a:t>k</a:t>
            </a:r>
            <a:r>
              <a:rPr lang="es-CL" dirty="0"/>
              <a:t>-</a:t>
            </a:r>
            <a:r>
              <a:rPr lang="es-CL" dirty="0" err="1"/>
              <a:t>mer</a:t>
            </a:r>
            <a:r>
              <a:rPr lang="es-CL" dirty="0"/>
              <a:t> posible que reads debido al alfabético limitado de secuencias (i.e. A,T,G,C).</a:t>
            </a:r>
          </a:p>
          <a:p>
            <a:pPr lvl="2"/>
            <a:r>
              <a:rPr lang="es-CL" dirty="0"/>
              <a:t>E.g. GAG aparece dos veces en ATGAGAGCAA. </a:t>
            </a:r>
          </a:p>
        </p:txBody>
      </p:sp>
    </p:spTree>
    <p:extLst>
      <p:ext uri="{BB962C8B-B14F-4D97-AF65-F5344CB8AC3E}">
        <p14:creationId xmlns:p14="http://schemas.microsoft.com/office/powerpoint/2010/main" val="397448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2F7C-7F68-42FA-B1D4-E26C1A9E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Tabla Hash Para </a:t>
            </a:r>
            <a:r>
              <a:rPr lang="es-CL" i="1" dirty="0"/>
              <a:t>K</a:t>
            </a:r>
            <a:r>
              <a:rPr lang="es-CL" dirty="0"/>
              <a:t>-</a:t>
            </a:r>
            <a:r>
              <a:rPr lang="es-CL" dirty="0" err="1"/>
              <a:t>mers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C1D41-1A4D-47D5-94AC-B664FDCE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¿Como se relleno una tabla hash con los      </a:t>
            </a:r>
            <a:r>
              <a:rPr lang="es-CL" i="1" dirty="0"/>
              <a:t>k</a:t>
            </a:r>
            <a:r>
              <a:rPr lang="es-CL" dirty="0"/>
              <a:t>-</a:t>
            </a:r>
            <a:r>
              <a:rPr lang="es-CL" dirty="0" err="1"/>
              <a:t>mers</a:t>
            </a:r>
            <a:r>
              <a:rPr lang="es-CL" dirty="0"/>
              <a:t> de un read?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C4683F-D828-46BC-8898-86826E3E78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8819" y="2741450"/>
          <a:ext cx="230505" cy="3566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0505">
                  <a:extLst>
                    <a:ext uri="{9D8B030D-6E8A-4147-A177-3AD203B41FA5}">
                      <a16:colId xmlns:a16="http://schemas.microsoft.com/office/drawing/2014/main" val="202817036"/>
                    </a:ext>
                  </a:extLst>
                </a:gridCol>
              </a:tblGrid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902026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751565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52954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08575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440440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75585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147718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50506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694551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10506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05173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80332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1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42A0AD-5B8B-48FB-A7A1-0481B303C1F3}"/>
              </a:ext>
            </a:extLst>
          </p:cNvPr>
          <p:cNvSpPr txBox="1"/>
          <p:nvPr/>
        </p:nvSpPr>
        <p:spPr>
          <a:xfrm>
            <a:off x="46093" y="3851176"/>
            <a:ext cx="2425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T:GTGCGTGTGGGGG</a:t>
            </a:r>
          </a:p>
          <a:p>
            <a:r>
              <a:rPr lang="es-CL" dirty="0"/>
              <a:t>   0        5        10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439B80-16ED-474F-89B3-B4FE176F031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471950" y="3169193"/>
            <a:ext cx="1475477" cy="1005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8224E4-7627-43C8-9F25-F4DE7539D516}"/>
              </a:ext>
            </a:extLst>
          </p:cNvPr>
          <p:cNvSpPr/>
          <p:nvPr/>
        </p:nvSpPr>
        <p:spPr>
          <a:xfrm>
            <a:off x="2795204" y="2817959"/>
            <a:ext cx="861237" cy="2941011"/>
          </a:xfrm>
          <a:prstGeom prst="roundRect">
            <a:avLst/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754F763-5D7E-4AF5-999F-5CAE3030AB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04698" y="3040221"/>
          <a:ext cx="545768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5768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GTG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F750C-BB84-42E2-995B-915BEE311901}"/>
              </a:ext>
            </a:extLst>
          </p:cNvPr>
          <p:cNvCxnSpPr/>
          <p:nvPr/>
        </p:nvCxnSpPr>
        <p:spPr>
          <a:xfrm>
            <a:off x="4136065" y="3147237"/>
            <a:ext cx="4040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3CAC15-6606-435F-B7E8-948488E3FD8A}"/>
              </a:ext>
            </a:extLst>
          </p:cNvPr>
          <p:cNvCxnSpPr>
            <a:cxnSpLocks/>
          </p:cNvCxnSpPr>
          <p:nvPr/>
        </p:nvCxnSpPr>
        <p:spPr>
          <a:xfrm flipV="1">
            <a:off x="2484143" y="2902688"/>
            <a:ext cx="1474676" cy="1145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9929F5B-62FE-4F13-803B-185E8BE33F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04697" y="2185363"/>
          <a:ext cx="545769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5769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TGC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452DC4-A18D-492D-86D3-30B55659AC0F}"/>
              </a:ext>
            </a:extLst>
          </p:cNvPr>
          <p:cNvCxnSpPr>
            <a:cxnSpLocks/>
          </p:cNvCxnSpPr>
          <p:nvPr/>
        </p:nvCxnSpPr>
        <p:spPr>
          <a:xfrm flipV="1">
            <a:off x="4132502" y="2349795"/>
            <a:ext cx="372195" cy="552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6C17D6-B70D-42F7-932C-0D197FC302E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71950" y="4174342"/>
            <a:ext cx="1486869" cy="1160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F91DE5F-2BEE-4C82-9CCD-404563BDCF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79869" y="4785285"/>
          <a:ext cx="570597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0597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GCG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DC541-17BE-4CB0-A18C-5B9D7F8D1369}"/>
              </a:ext>
            </a:extLst>
          </p:cNvPr>
          <p:cNvCxnSpPr>
            <a:cxnSpLocks/>
          </p:cNvCxnSpPr>
          <p:nvPr/>
        </p:nvCxnSpPr>
        <p:spPr>
          <a:xfrm flipV="1">
            <a:off x="4132502" y="4892600"/>
            <a:ext cx="372195" cy="48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8868D8-FCC4-4761-97C8-30932700D54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471950" y="3972595"/>
            <a:ext cx="1512918" cy="201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CF91C-4387-4AF4-94D3-CF746247CC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04697" y="3912753"/>
          <a:ext cx="545769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5769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CGT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BCDFB9-15B5-4D7C-9383-DC63697284C2}"/>
              </a:ext>
            </a:extLst>
          </p:cNvPr>
          <p:cNvCxnSpPr>
            <a:cxnSpLocks/>
          </p:cNvCxnSpPr>
          <p:nvPr/>
        </p:nvCxnSpPr>
        <p:spPr>
          <a:xfrm>
            <a:off x="4104733" y="4013023"/>
            <a:ext cx="415036" cy="30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324F12C2-8EDC-4FE6-8365-F23A670F6E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48918" y="3018265"/>
          <a:ext cx="506745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6745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GTG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0FAD91-B2C0-446B-9D7E-6A594F4FA950}"/>
              </a:ext>
            </a:extLst>
          </p:cNvPr>
          <p:cNvCxnSpPr>
            <a:cxnSpLocks/>
          </p:cNvCxnSpPr>
          <p:nvPr/>
        </p:nvCxnSpPr>
        <p:spPr>
          <a:xfrm flipV="1">
            <a:off x="4852005" y="3147237"/>
            <a:ext cx="396913" cy="563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A37CF0-7988-4082-8645-A5A4DFE29BB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71950" y="4174342"/>
            <a:ext cx="1503422" cy="1984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84C4DEF-72B2-40E7-92DE-F62C3891D0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79868" y="5661175"/>
          <a:ext cx="570597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0597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TGT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E20D20-48C1-43D8-A366-6B95FAEAABD5}"/>
              </a:ext>
            </a:extLst>
          </p:cNvPr>
          <p:cNvCxnSpPr>
            <a:cxnSpLocks/>
          </p:cNvCxnSpPr>
          <p:nvPr/>
        </p:nvCxnSpPr>
        <p:spPr>
          <a:xfrm flipV="1">
            <a:off x="4102405" y="5768627"/>
            <a:ext cx="377463" cy="389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D34C2B1-5632-4F32-90C4-C4056EFC06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5762" y="3040221"/>
          <a:ext cx="506745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6745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GTG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01F938-9E58-47A9-9BE1-3B3AFB3D19DD}"/>
              </a:ext>
            </a:extLst>
          </p:cNvPr>
          <p:cNvCxnSpPr>
            <a:cxnSpLocks/>
          </p:cNvCxnSpPr>
          <p:nvPr/>
        </p:nvCxnSpPr>
        <p:spPr>
          <a:xfrm flipV="1">
            <a:off x="5588849" y="3169193"/>
            <a:ext cx="396913" cy="563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AC3AE4-1130-48B6-8CB1-FFB994FA6570}"/>
              </a:ext>
            </a:extLst>
          </p:cNvPr>
          <p:cNvCxnSpPr>
            <a:cxnSpLocks/>
          </p:cNvCxnSpPr>
          <p:nvPr/>
        </p:nvCxnSpPr>
        <p:spPr>
          <a:xfrm>
            <a:off x="2501509" y="4043938"/>
            <a:ext cx="1445918" cy="1586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52232389-651E-4C79-931F-EDF5E8D294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0424" y="5484650"/>
          <a:ext cx="570597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0597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TGG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F1BB4A-713A-41B8-8288-F624E2D29FE3}"/>
              </a:ext>
            </a:extLst>
          </p:cNvPr>
          <p:cNvCxnSpPr>
            <a:cxnSpLocks/>
          </p:cNvCxnSpPr>
          <p:nvPr/>
        </p:nvCxnSpPr>
        <p:spPr>
          <a:xfrm>
            <a:off x="4094211" y="5630487"/>
            <a:ext cx="12291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6E988E2-373A-4A6F-8AC2-9CCB113660C6}"/>
              </a:ext>
            </a:extLst>
          </p:cNvPr>
          <p:cNvCxnSpPr>
            <a:cxnSpLocks/>
          </p:cNvCxnSpPr>
          <p:nvPr/>
        </p:nvCxnSpPr>
        <p:spPr>
          <a:xfrm>
            <a:off x="2501509" y="4043938"/>
            <a:ext cx="1465993" cy="741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138DF301-5CDA-4289-A370-690B7BEF2A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395" y="4635867"/>
          <a:ext cx="552768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2768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GGG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941F62-B5D1-4ABD-AA32-799A0A94EF27}"/>
              </a:ext>
            </a:extLst>
          </p:cNvPr>
          <p:cNvCxnSpPr>
            <a:cxnSpLocks/>
          </p:cNvCxnSpPr>
          <p:nvPr/>
        </p:nvCxnSpPr>
        <p:spPr>
          <a:xfrm flipV="1">
            <a:off x="4145939" y="4775629"/>
            <a:ext cx="1173837" cy="9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7B58085-06A0-4DBA-8269-9D5AA3433C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477" y="4635939"/>
          <a:ext cx="552768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2768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GGG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371E2BD-5383-4041-866A-53E4120129A7}"/>
              </a:ext>
            </a:extLst>
          </p:cNvPr>
          <p:cNvCxnSpPr>
            <a:cxnSpLocks/>
          </p:cNvCxnSpPr>
          <p:nvPr/>
        </p:nvCxnSpPr>
        <p:spPr>
          <a:xfrm flipV="1">
            <a:off x="5562705" y="4795872"/>
            <a:ext cx="431740" cy="505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571DB1E3-A6B7-4262-B2DC-6046081542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01559" y="4635867"/>
          <a:ext cx="552768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2768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GGG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AF80917-47A6-47B2-9CA8-AD2D28F56BD8}"/>
              </a:ext>
            </a:extLst>
          </p:cNvPr>
          <p:cNvCxnSpPr>
            <a:cxnSpLocks/>
          </p:cNvCxnSpPr>
          <p:nvPr/>
        </p:nvCxnSpPr>
        <p:spPr>
          <a:xfrm flipV="1">
            <a:off x="6239134" y="4795872"/>
            <a:ext cx="462425" cy="505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90D3-358C-46C4-B32F-8B1AC5EE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Tabla Hash Para </a:t>
            </a:r>
            <a:r>
              <a:rPr lang="es-CL" i="1" dirty="0"/>
              <a:t>K</a:t>
            </a:r>
            <a:r>
              <a:rPr lang="es-CL" dirty="0"/>
              <a:t>-</a:t>
            </a:r>
            <a:r>
              <a:rPr lang="es-CL" dirty="0" err="1"/>
              <a:t>mers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2240-E2C3-4F55-BDB9-943C96EF3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La tabla hash esta rellena, ahora podemos consultarla: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AC475E-D91F-4726-8B42-FB3C68A7AB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8819" y="2741450"/>
          <a:ext cx="230505" cy="3566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0505">
                  <a:extLst>
                    <a:ext uri="{9D8B030D-6E8A-4147-A177-3AD203B41FA5}">
                      <a16:colId xmlns:a16="http://schemas.microsoft.com/office/drawing/2014/main" val="202817036"/>
                    </a:ext>
                  </a:extLst>
                </a:gridCol>
              </a:tblGrid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902026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751565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52954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08575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440440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75585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147718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50506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694551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10506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05173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80332"/>
                  </a:ext>
                </a:extLst>
              </a:tr>
              <a:tr h="260363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1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495ECAA-4ED4-4C50-9B0E-71F8E6E9C21A}"/>
              </a:ext>
            </a:extLst>
          </p:cNvPr>
          <p:cNvSpPr txBox="1"/>
          <p:nvPr/>
        </p:nvSpPr>
        <p:spPr>
          <a:xfrm>
            <a:off x="560117" y="386674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Query: GTG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2D46B8-F2C2-4106-AB7F-579C8CE3682B}"/>
              </a:ext>
            </a:extLst>
          </p:cNvPr>
          <p:cNvSpPr/>
          <p:nvPr/>
        </p:nvSpPr>
        <p:spPr>
          <a:xfrm>
            <a:off x="2795204" y="2817959"/>
            <a:ext cx="861237" cy="2941011"/>
          </a:xfrm>
          <a:prstGeom prst="roundRect">
            <a:avLst/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CA06864-E805-49BA-B933-AD31DC63DA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04698" y="3040221"/>
          <a:ext cx="545768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5768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GTG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0218ED-4C27-4351-9985-A828D990DB5A}"/>
              </a:ext>
            </a:extLst>
          </p:cNvPr>
          <p:cNvCxnSpPr/>
          <p:nvPr/>
        </p:nvCxnSpPr>
        <p:spPr>
          <a:xfrm>
            <a:off x="4136065" y="3147237"/>
            <a:ext cx="4040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331630A-3CE1-453C-B1E6-CA7F8927FF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04697" y="2185363"/>
          <a:ext cx="545769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5769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TGC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55A3D5-4833-4C0A-9969-58E3DF308833}"/>
              </a:ext>
            </a:extLst>
          </p:cNvPr>
          <p:cNvCxnSpPr>
            <a:cxnSpLocks/>
          </p:cNvCxnSpPr>
          <p:nvPr/>
        </p:nvCxnSpPr>
        <p:spPr>
          <a:xfrm flipV="1">
            <a:off x="4132502" y="2349795"/>
            <a:ext cx="372195" cy="552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CE32EEC-FDFD-40B7-8746-B4E665C2239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79869" y="4785285"/>
          <a:ext cx="570597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0597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GCG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33B809-CAAC-40EF-AE98-31CED23561FE}"/>
              </a:ext>
            </a:extLst>
          </p:cNvPr>
          <p:cNvCxnSpPr>
            <a:cxnSpLocks/>
          </p:cNvCxnSpPr>
          <p:nvPr/>
        </p:nvCxnSpPr>
        <p:spPr>
          <a:xfrm flipV="1">
            <a:off x="4132502" y="4892600"/>
            <a:ext cx="372195" cy="48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9540AB6-1A56-44FF-802E-0C815B22D2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04697" y="3912753"/>
          <a:ext cx="545769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5769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CGT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4F9904-8A81-4F02-BD97-82E3552FF98E}"/>
              </a:ext>
            </a:extLst>
          </p:cNvPr>
          <p:cNvCxnSpPr>
            <a:cxnSpLocks/>
          </p:cNvCxnSpPr>
          <p:nvPr/>
        </p:nvCxnSpPr>
        <p:spPr>
          <a:xfrm>
            <a:off x="4104733" y="4013023"/>
            <a:ext cx="415036" cy="30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17AD3AF-995E-4EF8-B349-47317536FD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48918" y="3018265"/>
          <a:ext cx="506745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6745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GTG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FD34DD-A53D-4988-8E83-413CA4082AFC}"/>
              </a:ext>
            </a:extLst>
          </p:cNvPr>
          <p:cNvCxnSpPr>
            <a:cxnSpLocks/>
          </p:cNvCxnSpPr>
          <p:nvPr/>
        </p:nvCxnSpPr>
        <p:spPr>
          <a:xfrm flipV="1">
            <a:off x="4852005" y="3147237"/>
            <a:ext cx="396913" cy="563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3AC4686-A218-45B6-AA22-3820BF71E8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79868" y="5661175"/>
          <a:ext cx="570597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0597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TGT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C0D6A9-F8E0-4F85-BC8F-11777B0F643B}"/>
              </a:ext>
            </a:extLst>
          </p:cNvPr>
          <p:cNvCxnSpPr>
            <a:cxnSpLocks/>
          </p:cNvCxnSpPr>
          <p:nvPr/>
        </p:nvCxnSpPr>
        <p:spPr>
          <a:xfrm flipV="1">
            <a:off x="4102405" y="5768627"/>
            <a:ext cx="377463" cy="389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CD12FBC-C5C0-4194-BABE-EF5B36BA65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5762" y="3040221"/>
          <a:ext cx="506745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6745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GTG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C9954A-BAC0-4431-82A9-C283D2E9059B}"/>
              </a:ext>
            </a:extLst>
          </p:cNvPr>
          <p:cNvCxnSpPr>
            <a:cxnSpLocks/>
          </p:cNvCxnSpPr>
          <p:nvPr/>
        </p:nvCxnSpPr>
        <p:spPr>
          <a:xfrm flipV="1">
            <a:off x="5588849" y="3169193"/>
            <a:ext cx="396913" cy="563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DD3054F-F3FB-4AB5-8B51-F9D4AA038C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0424" y="5484650"/>
          <a:ext cx="570597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0597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TGG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D379E6-B137-4786-8A12-FE8424548021}"/>
              </a:ext>
            </a:extLst>
          </p:cNvPr>
          <p:cNvCxnSpPr>
            <a:cxnSpLocks/>
          </p:cNvCxnSpPr>
          <p:nvPr/>
        </p:nvCxnSpPr>
        <p:spPr>
          <a:xfrm>
            <a:off x="4094211" y="5630487"/>
            <a:ext cx="12291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68E2091-9E98-4030-AD92-ABF0487C00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395" y="4635867"/>
          <a:ext cx="552768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2768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GGG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4ED6AD-BF24-4493-97E7-384EDAF5F50D}"/>
              </a:ext>
            </a:extLst>
          </p:cNvPr>
          <p:cNvCxnSpPr>
            <a:cxnSpLocks/>
          </p:cNvCxnSpPr>
          <p:nvPr/>
        </p:nvCxnSpPr>
        <p:spPr>
          <a:xfrm flipV="1">
            <a:off x="4145939" y="4775629"/>
            <a:ext cx="1173837" cy="9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CA3C8DD-B1B5-42C0-B47B-DE365A7DE8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477" y="4635939"/>
          <a:ext cx="552768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2768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GGG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EF7981-DC41-4457-84E9-B6D4868DE238}"/>
              </a:ext>
            </a:extLst>
          </p:cNvPr>
          <p:cNvCxnSpPr>
            <a:cxnSpLocks/>
          </p:cNvCxnSpPr>
          <p:nvPr/>
        </p:nvCxnSpPr>
        <p:spPr>
          <a:xfrm flipV="1">
            <a:off x="5562705" y="4795872"/>
            <a:ext cx="431740" cy="505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5C3AF78-7A13-482E-B2FA-D0D5AE4D5E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01559" y="4635867"/>
          <a:ext cx="552768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2768">
                  <a:extLst>
                    <a:ext uri="{9D8B030D-6E8A-4147-A177-3AD203B41FA5}">
                      <a16:colId xmlns:a16="http://schemas.microsoft.com/office/drawing/2014/main" val="29202320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GGG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9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74258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F18B94-43C1-4D74-A0FD-4556FC4A2C84}"/>
              </a:ext>
            </a:extLst>
          </p:cNvPr>
          <p:cNvCxnSpPr>
            <a:cxnSpLocks/>
          </p:cNvCxnSpPr>
          <p:nvPr/>
        </p:nvCxnSpPr>
        <p:spPr>
          <a:xfrm flipV="1">
            <a:off x="6239134" y="4795872"/>
            <a:ext cx="462425" cy="505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86C67F-8E63-4B09-8D2B-8D0AD5C67983}"/>
              </a:ext>
            </a:extLst>
          </p:cNvPr>
          <p:cNvCxnSpPr>
            <a:stCxn id="5" idx="3"/>
          </p:cNvCxnSpPr>
          <p:nvPr/>
        </p:nvCxnSpPr>
        <p:spPr>
          <a:xfrm flipV="1">
            <a:off x="2001537" y="3169193"/>
            <a:ext cx="1957282" cy="882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AC46E15-87B4-4D9F-AAEC-969434CDD1E5}"/>
              </a:ext>
            </a:extLst>
          </p:cNvPr>
          <p:cNvSpPr txBox="1"/>
          <p:nvPr/>
        </p:nvSpPr>
        <p:spPr>
          <a:xfrm>
            <a:off x="560117" y="4217977"/>
            <a:ext cx="196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Posición: 0, 4, 6</a:t>
            </a:r>
          </a:p>
        </p:txBody>
      </p:sp>
    </p:spTree>
    <p:extLst>
      <p:ext uri="{BB962C8B-B14F-4D97-AF65-F5344CB8AC3E}">
        <p14:creationId xmlns:p14="http://schemas.microsoft.com/office/powerpoint/2010/main" val="410567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0591-AB3B-4AF8-B303-B55F21BE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74AA-3421-45A1-9652-EA9DEEBED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 una </a:t>
            </a:r>
            <a:r>
              <a:rPr lang="es-CL" b="1" dirty="0"/>
              <a:t>estructura tipo árbol.</a:t>
            </a:r>
          </a:p>
          <a:p>
            <a:pPr lvl="1"/>
            <a:r>
              <a:rPr lang="es-CL" dirty="0"/>
              <a:t>Corresponde </a:t>
            </a:r>
            <a:r>
              <a:rPr lang="es-CL" b="1" dirty="0"/>
              <a:t>al árbol más pequeño </a:t>
            </a:r>
            <a:r>
              <a:rPr lang="es-CL" dirty="0"/>
              <a:t>que cumple con los condiciones siguientes:</a:t>
            </a:r>
          </a:p>
          <a:p>
            <a:pPr lvl="2"/>
            <a:r>
              <a:rPr lang="es-CL" dirty="0"/>
              <a:t>A cada arista se le designa un carácter de un </a:t>
            </a:r>
            <a:r>
              <a:rPr lang="es-CL" b="1" dirty="0"/>
              <a:t>alfabeto</a:t>
            </a:r>
            <a:r>
              <a:rPr lang="es-CL" dirty="0"/>
              <a:t> definido ∑.</a:t>
            </a:r>
          </a:p>
          <a:p>
            <a:pPr lvl="3"/>
            <a:r>
              <a:rPr lang="es-CL" dirty="0"/>
              <a:t>Para secuencias: ∑ = A, T, G, C y $ (=representa el fin de la secuencia)</a:t>
            </a:r>
          </a:p>
          <a:p>
            <a:pPr lvl="2"/>
            <a:r>
              <a:rPr lang="es-CL" b="1" dirty="0"/>
              <a:t>Cada nodo </a:t>
            </a:r>
            <a:r>
              <a:rPr lang="es-CL" dirty="0"/>
              <a:t>tiene a los menos una </a:t>
            </a:r>
            <a:r>
              <a:rPr lang="es-CL" b="1" dirty="0"/>
              <a:t>vértice saliente </a:t>
            </a:r>
            <a:r>
              <a:rPr lang="es-CL" dirty="0"/>
              <a:t>marcado con </a:t>
            </a:r>
            <a:r>
              <a:rPr lang="es-CL" i="1" dirty="0"/>
              <a:t>x</a:t>
            </a:r>
            <a:r>
              <a:rPr lang="es-CL" dirty="0"/>
              <a:t>, con </a:t>
            </a:r>
            <a:r>
              <a:rPr lang="es-CL" i="1" dirty="0"/>
              <a:t>x</a:t>
            </a:r>
            <a:r>
              <a:rPr lang="es-CL" dirty="0"/>
              <a:t> ∈ ∑.</a:t>
            </a:r>
          </a:p>
          <a:p>
            <a:pPr lvl="2"/>
            <a:r>
              <a:rPr lang="es-CL" dirty="0"/>
              <a:t>Cada </a:t>
            </a:r>
            <a:r>
              <a:rPr lang="es-CL" b="1" dirty="0"/>
              <a:t>clave </a:t>
            </a:r>
            <a:r>
              <a:rPr lang="es-CL" dirty="0"/>
              <a:t>es deletreada a través de un camino a partir de la raíz.</a:t>
            </a:r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0605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71ED-507B-4B49-BCEE-938A5DAF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Escenario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1924F-2CF6-426C-AF3C-B5BB3AC5B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525963"/>
          </a:xfrm>
        </p:spPr>
        <p:txBody>
          <a:bodyPr>
            <a:normAutofit/>
          </a:bodyPr>
          <a:lstStyle/>
          <a:p>
            <a:r>
              <a:rPr lang="es-CL" dirty="0"/>
              <a:t>Tenemos una familia en que el padre tiene una condición rara que se manifestó también en dos de tres de sus hijos.</a:t>
            </a:r>
          </a:p>
          <a:p>
            <a:pPr lvl="1"/>
            <a:r>
              <a:rPr lang="es-CL" dirty="0"/>
              <a:t>El fenotipo de la enfermedad sigue un patrón que sugiere una enfermedad </a:t>
            </a:r>
            <a:r>
              <a:rPr lang="es-CL" b="1" dirty="0"/>
              <a:t>monogénica </a:t>
            </a:r>
            <a:br>
              <a:rPr lang="es-CL" b="1" dirty="0"/>
            </a:br>
            <a:r>
              <a:rPr lang="es-CL" dirty="0"/>
              <a:t>(i.e. Mendeliana).</a:t>
            </a:r>
          </a:p>
          <a:p>
            <a:pPr marL="914400" lvl="2" indent="0">
              <a:buNone/>
            </a:pPr>
            <a:endParaRPr lang="es-CL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2C48D77-EC1C-405C-A80E-0C8B02622141}"/>
              </a:ext>
            </a:extLst>
          </p:cNvPr>
          <p:cNvSpPr/>
          <p:nvPr/>
        </p:nvSpPr>
        <p:spPr>
          <a:xfrm>
            <a:off x="5779082" y="4037220"/>
            <a:ext cx="635015" cy="601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99D5EFC-0024-48E9-80DC-5AFA2FF96B4C}"/>
              </a:ext>
            </a:extLst>
          </p:cNvPr>
          <p:cNvSpPr/>
          <p:nvPr/>
        </p:nvSpPr>
        <p:spPr>
          <a:xfrm>
            <a:off x="7049111" y="4037220"/>
            <a:ext cx="618305" cy="618327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9D7DD85-687C-4994-946A-C87BF498D5F0}"/>
              </a:ext>
            </a:extLst>
          </p:cNvPr>
          <p:cNvSpPr/>
          <p:nvPr/>
        </p:nvSpPr>
        <p:spPr>
          <a:xfrm>
            <a:off x="5463681" y="5401208"/>
            <a:ext cx="664259" cy="666466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22D660F-B3AE-48CD-85FF-7CC6190D0354}"/>
              </a:ext>
            </a:extLst>
          </p:cNvPr>
          <p:cNvSpPr/>
          <p:nvPr/>
        </p:nvSpPr>
        <p:spPr>
          <a:xfrm>
            <a:off x="6442316" y="5394478"/>
            <a:ext cx="595327" cy="6079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8">
            <a:extLst>
              <a:ext uri="{FF2B5EF4-FFF2-40B4-BE49-F238E27FC236}">
                <a16:creationId xmlns:a16="http://schemas.microsoft.com/office/drawing/2014/main" id="{B229AAF8-537C-4025-A50F-79AC4E54BD58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6414097" y="4338028"/>
            <a:ext cx="635014" cy="8356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10">
            <a:extLst>
              <a:ext uri="{FF2B5EF4-FFF2-40B4-BE49-F238E27FC236}">
                <a16:creationId xmlns:a16="http://schemas.microsoft.com/office/drawing/2014/main" id="{14FB85A0-A6FB-4CD6-9520-401121DCC112}"/>
              </a:ext>
            </a:extLst>
          </p:cNvPr>
          <p:cNvCxnSpPr/>
          <p:nvPr/>
        </p:nvCxnSpPr>
        <p:spPr>
          <a:xfrm>
            <a:off x="6731604" y="4338028"/>
            <a:ext cx="8355" cy="952558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99DF214B-1639-4520-8FA5-2C20DCBB5747}"/>
              </a:ext>
            </a:extLst>
          </p:cNvPr>
          <p:cNvCxnSpPr/>
          <p:nvPr/>
        </p:nvCxnSpPr>
        <p:spPr>
          <a:xfrm flipV="1">
            <a:off x="5795811" y="5275501"/>
            <a:ext cx="1843424" cy="15085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4">
            <a:extLst>
              <a:ext uri="{FF2B5EF4-FFF2-40B4-BE49-F238E27FC236}">
                <a16:creationId xmlns:a16="http://schemas.microsoft.com/office/drawing/2014/main" id="{F0250833-ED27-41AF-BA4B-9D87A9BBE3E2}"/>
              </a:ext>
            </a:extLst>
          </p:cNvPr>
          <p:cNvCxnSpPr>
            <a:endCxn id="6" idx="0"/>
          </p:cNvCxnSpPr>
          <p:nvPr/>
        </p:nvCxnSpPr>
        <p:spPr>
          <a:xfrm>
            <a:off x="5795811" y="5290586"/>
            <a:ext cx="0" cy="110622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7">
            <a:extLst>
              <a:ext uri="{FF2B5EF4-FFF2-40B4-BE49-F238E27FC236}">
                <a16:creationId xmlns:a16="http://schemas.microsoft.com/office/drawing/2014/main" id="{5E3CCAC7-5861-49A9-B0BA-7778A0CF09A0}"/>
              </a:ext>
            </a:extLst>
          </p:cNvPr>
          <p:cNvCxnSpPr>
            <a:cxnSpLocks/>
          </p:cNvCxnSpPr>
          <p:nvPr/>
        </p:nvCxnSpPr>
        <p:spPr>
          <a:xfrm>
            <a:off x="6739980" y="5283857"/>
            <a:ext cx="0" cy="110621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40">
            <a:extLst>
              <a:ext uri="{FF2B5EF4-FFF2-40B4-BE49-F238E27FC236}">
                <a16:creationId xmlns:a16="http://schemas.microsoft.com/office/drawing/2014/main" id="{3DE162DE-1D78-49E2-AA76-F93B2CB92148}"/>
              </a:ext>
            </a:extLst>
          </p:cNvPr>
          <p:cNvSpPr/>
          <p:nvPr/>
        </p:nvSpPr>
        <p:spPr>
          <a:xfrm>
            <a:off x="7341571" y="5392852"/>
            <a:ext cx="595327" cy="60797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41">
            <a:extLst>
              <a:ext uri="{FF2B5EF4-FFF2-40B4-BE49-F238E27FC236}">
                <a16:creationId xmlns:a16="http://schemas.microsoft.com/office/drawing/2014/main" id="{D5195C1F-76DD-4819-9D9E-9CFCC4E48047}"/>
              </a:ext>
            </a:extLst>
          </p:cNvPr>
          <p:cNvCxnSpPr>
            <a:endCxn id="16" idx="0"/>
          </p:cNvCxnSpPr>
          <p:nvPr/>
        </p:nvCxnSpPr>
        <p:spPr>
          <a:xfrm>
            <a:off x="7639235" y="5282231"/>
            <a:ext cx="0" cy="110621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47">
            <a:extLst>
              <a:ext uri="{FF2B5EF4-FFF2-40B4-BE49-F238E27FC236}">
                <a16:creationId xmlns:a16="http://schemas.microsoft.com/office/drawing/2014/main" id="{6EAC8D2E-4846-450D-83F2-45864F67F7D2}"/>
              </a:ext>
            </a:extLst>
          </p:cNvPr>
          <p:cNvCxnSpPr/>
          <p:nvPr/>
        </p:nvCxnSpPr>
        <p:spPr>
          <a:xfrm flipH="1">
            <a:off x="7228771" y="5265519"/>
            <a:ext cx="818834" cy="860644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8B1EC52-4931-4894-818D-28A40E461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14" r="18461" b="20520"/>
          <a:stretch/>
        </p:blipFill>
        <p:spPr>
          <a:xfrm>
            <a:off x="0" y="4462773"/>
            <a:ext cx="1498153" cy="241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6C5A-9FA5-4D68-85C9-0B9587B7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Trie (de sufijos)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09C71-1A68-4978-831F-F6F39C415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Otra vez, se trata de obtener </a:t>
            </a:r>
            <a:r>
              <a:rPr lang="es-CL" b="1" dirty="0"/>
              <a:t>valores </a:t>
            </a:r>
            <a:r>
              <a:rPr lang="es-CL" dirty="0"/>
              <a:t>a partir de </a:t>
            </a:r>
            <a:r>
              <a:rPr lang="es-CL" b="1" dirty="0"/>
              <a:t>claves</a:t>
            </a:r>
            <a:r>
              <a:rPr lang="es-CL" dirty="0"/>
              <a:t>. </a:t>
            </a:r>
          </a:p>
          <a:p>
            <a:pPr lvl="1"/>
            <a:r>
              <a:rPr lang="es-CL" dirty="0"/>
              <a:t>En este caso, las claves corresponden a </a:t>
            </a:r>
            <a:r>
              <a:rPr lang="es-CL" b="1" dirty="0"/>
              <a:t>todos los pre/sufijos posible</a:t>
            </a:r>
            <a:r>
              <a:rPr lang="es-CL" dirty="0"/>
              <a:t> a partir de una secuencia.</a:t>
            </a:r>
          </a:p>
          <a:p>
            <a:pPr lvl="1"/>
            <a:r>
              <a:rPr lang="es-CL" dirty="0"/>
              <a:t>Las valores almacenadas en los </a:t>
            </a:r>
            <a:r>
              <a:rPr lang="es-CL" b="1" dirty="0"/>
              <a:t>nodos hojas </a:t>
            </a:r>
            <a:r>
              <a:rPr lang="es-CL" dirty="0"/>
              <a:t>corresponden a la </a:t>
            </a:r>
            <a:r>
              <a:rPr lang="es-CL" b="1" dirty="0"/>
              <a:t>posición de cada pre/sufijo </a:t>
            </a:r>
            <a:r>
              <a:rPr lang="es-CL" dirty="0"/>
              <a:t>en la secuencia original.</a:t>
            </a:r>
          </a:p>
          <a:p>
            <a:r>
              <a:rPr lang="es-CL" dirty="0"/>
              <a:t>Vamos a ilustrar esto con un trie de </a:t>
            </a:r>
            <a:r>
              <a:rPr lang="es-CL" b="1" dirty="0"/>
              <a:t>sufijos </a:t>
            </a:r>
            <a:r>
              <a:rPr lang="es-CL" dirty="0"/>
              <a:t>por la siguiente secuencia:</a:t>
            </a:r>
          </a:p>
          <a:p>
            <a:pPr marL="514350" lvl="1" indent="0">
              <a:buNone/>
            </a:pPr>
            <a:r>
              <a:rPr lang="es-CL" dirty="0"/>
              <a:t>	GTCCGAAGCTCCGG$</a:t>
            </a:r>
          </a:p>
          <a:p>
            <a:pPr marL="457200" lvl="1" indent="0" algn="r">
              <a:buNone/>
            </a:pP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3009151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4CF9-1849-4E6B-8748-4F4EB02F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Sufijos de una Clave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BFA3-63D1-422F-B7D4-397323A54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r">
              <a:buNone/>
            </a:pPr>
            <a:r>
              <a:rPr lang="es-CL" sz="1500" u="sng" dirty="0"/>
              <a:t>Secuencia original</a:t>
            </a:r>
            <a:r>
              <a:rPr lang="es-CL" sz="1500" dirty="0"/>
              <a:t>	</a:t>
            </a:r>
            <a:r>
              <a:rPr lang="es-CL" sz="1600" u="sng" dirty="0"/>
              <a:t>GTCCGAAGCTCCGG$</a:t>
            </a:r>
            <a:endParaRPr lang="es-CL" sz="1600" dirty="0"/>
          </a:p>
          <a:p>
            <a:pPr marL="457200" lvl="1" indent="0" algn="r">
              <a:buNone/>
            </a:pPr>
            <a:r>
              <a:rPr lang="es-CL" sz="1600" dirty="0"/>
              <a:t>TCCGAAGCTCCGG$</a:t>
            </a:r>
          </a:p>
          <a:p>
            <a:pPr marL="457200" lvl="1" indent="0" algn="r">
              <a:buNone/>
            </a:pPr>
            <a:r>
              <a:rPr lang="es-CL" sz="1600" dirty="0"/>
              <a:t>CCGAAGCTCCGG$</a:t>
            </a:r>
          </a:p>
          <a:p>
            <a:pPr marL="457200" lvl="1" indent="0" algn="r">
              <a:buNone/>
            </a:pPr>
            <a:r>
              <a:rPr lang="es-CL" sz="1600" dirty="0"/>
              <a:t>CGAAGCTCCGG$</a:t>
            </a:r>
          </a:p>
          <a:p>
            <a:pPr marL="457200" lvl="1" indent="0" algn="r">
              <a:buNone/>
            </a:pPr>
            <a:r>
              <a:rPr lang="es-CL" sz="1600" dirty="0"/>
              <a:t>GAAGCTCCGG$</a:t>
            </a:r>
          </a:p>
          <a:p>
            <a:pPr marL="457200" lvl="1" indent="0" algn="r">
              <a:buNone/>
            </a:pPr>
            <a:r>
              <a:rPr lang="es-CL" sz="1600" dirty="0"/>
              <a:t>AAGCTCCGG$</a:t>
            </a:r>
          </a:p>
          <a:p>
            <a:pPr marL="457200" lvl="1" indent="0" algn="r">
              <a:buNone/>
            </a:pPr>
            <a:r>
              <a:rPr lang="es-CL" sz="1600" dirty="0"/>
              <a:t>AGCTCCGG$</a:t>
            </a:r>
          </a:p>
          <a:p>
            <a:pPr marL="457200" lvl="1" indent="0" algn="r">
              <a:buNone/>
            </a:pPr>
            <a:r>
              <a:rPr lang="es-CL" sz="1600" dirty="0"/>
              <a:t>GCTCCGG$</a:t>
            </a:r>
          </a:p>
          <a:p>
            <a:pPr marL="457200" lvl="1" indent="0" algn="r">
              <a:buNone/>
            </a:pPr>
            <a:r>
              <a:rPr lang="es-CL" sz="1600" dirty="0"/>
              <a:t>CTCCGG$</a:t>
            </a:r>
          </a:p>
          <a:p>
            <a:pPr marL="457200" lvl="1" indent="0" algn="r">
              <a:buNone/>
            </a:pPr>
            <a:r>
              <a:rPr lang="es-CL" sz="1600" dirty="0"/>
              <a:t>TCCGG$</a:t>
            </a:r>
          </a:p>
          <a:p>
            <a:pPr marL="457200" lvl="1" indent="0" algn="r">
              <a:buNone/>
            </a:pPr>
            <a:r>
              <a:rPr lang="es-CL" sz="1600" dirty="0"/>
              <a:t>CCGG$</a:t>
            </a:r>
          </a:p>
          <a:p>
            <a:pPr marL="457200" lvl="1" indent="0" algn="r">
              <a:buNone/>
            </a:pPr>
            <a:r>
              <a:rPr lang="es-CL" sz="1600" dirty="0"/>
              <a:t>CGG$</a:t>
            </a:r>
          </a:p>
          <a:p>
            <a:pPr marL="457200" lvl="1" indent="0" algn="r">
              <a:buNone/>
            </a:pPr>
            <a:r>
              <a:rPr lang="es-CL" sz="1600" dirty="0"/>
              <a:t>GG$</a:t>
            </a:r>
          </a:p>
          <a:p>
            <a:pPr marL="457200" lvl="1" indent="0" algn="r">
              <a:buNone/>
            </a:pPr>
            <a:r>
              <a:rPr lang="es-CL" sz="1600" dirty="0"/>
              <a:t>G$</a:t>
            </a:r>
          </a:p>
          <a:p>
            <a:pPr marL="457200" lvl="1" indent="0" algn="r">
              <a:buNone/>
            </a:pPr>
            <a:r>
              <a:rPr lang="es-CL" sz="1600" dirty="0"/>
              <a:t>$</a:t>
            </a:r>
          </a:p>
          <a:p>
            <a:endParaRPr lang="es-C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222C0-4E95-40D9-9C38-7C8FE6B5A8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34" y="2394154"/>
            <a:ext cx="6046732" cy="2633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59B7C-319F-4183-980C-333EB8E859A5}"/>
              </a:ext>
            </a:extLst>
          </p:cNvPr>
          <p:cNvSpPr txBox="1"/>
          <p:nvPr/>
        </p:nvSpPr>
        <p:spPr>
          <a:xfrm>
            <a:off x="457200" y="5140445"/>
            <a:ext cx="7429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Los últimos nodos tienen el índice a partir de que comienzo el sufijo representado.</a:t>
            </a:r>
          </a:p>
        </p:txBody>
      </p:sp>
    </p:spTree>
    <p:extLst>
      <p:ext uri="{BB962C8B-B14F-4D97-AF65-F5344CB8AC3E}">
        <p14:creationId xmlns:p14="http://schemas.microsoft.com/office/powerpoint/2010/main" val="97777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Phred (para alineamiento)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95884"/>
          </a:xfrm>
        </p:spPr>
        <p:txBody>
          <a:bodyPr>
            <a:normAutofit/>
          </a:bodyPr>
          <a:lstStyle/>
          <a:p>
            <a:r>
              <a:rPr lang="es-CL" u="sng" dirty="0"/>
              <a:t>No todos los alineamientos son de igual calidad</a:t>
            </a:r>
            <a:r>
              <a:rPr lang="es-CL" dirty="0"/>
              <a:t> debido a la existencia de</a:t>
            </a:r>
          </a:p>
          <a:p>
            <a:pPr lvl="1"/>
            <a:r>
              <a:rPr lang="es-CL" b="1" dirty="0"/>
              <a:t>Disparidades </a:t>
            </a:r>
            <a:r>
              <a:rPr lang="es-CL" dirty="0"/>
              <a:t>en ciertas bases.</a:t>
            </a:r>
          </a:p>
          <a:p>
            <a:pPr lvl="1"/>
            <a:r>
              <a:rPr lang="es-CL" b="1" dirty="0"/>
              <a:t>incertitud en el llamado </a:t>
            </a:r>
            <a:r>
              <a:rPr lang="es-CL" dirty="0"/>
              <a:t>de bases. </a:t>
            </a:r>
          </a:p>
          <a:p>
            <a:r>
              <a:rPr lang="es-CL" dirty="0"/>
              <a:t>Otro vez, usamos el índice Phred para poner un valor sobre la incertidumbre de un alineamiento.</a:t>
            </a:r>
          </a:p>
          <a:p>
            <a:pPr lvl="1"/>
            <a:r>
              <a:rPr lang="es-CL" dirty="0">
                <a:latin typeface="Calibri" panose="020F0502020204030204" pitchFamily="34" charset="0"/>
                <a:cs typeface="Calibri" panose="020F0502020204030204" pitchFamily="34" charset="0"/>
              </a:rPr>
              <a:t>La calidad se aplica a </a:t>
            </a:r>
            <a:r>
              <a:rPr lang="es-CL" b="1" u="sng" dirty="0">
                <a:latin typeface="Calibri" panose="020F0502020204030204" pitchFamily="34" charset="0"/>
                <a:cs typeface="Calibri" panose="020F0502020204030204" pitchFamily="34" charset="0"/>
              </a:rPr>
              <a:t>todo el read</a:t>
            </a:r>
            <a:r>
              <a:rPr lang="es-CL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L" dirty="0">
                <a:latin typeface="Calibri" panose="020F0502020204030204" pitchFamily="34" charset="0"/>
                <a:cs typeface="Calibri" panose="020F0502020204030204" pitchFamily="34" charset="0"/>
              </a:rPr>
              <a:t>y no a bases individuas.</a:t>
            </a:r>
          </a:p>
          <a:p>
            <a:pPr lvl="1"/>
            <a:r>
              <a:rPr lang="es-CL" dirty="0"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s-CL" b="1" dirty="0">
                <a:latin typeface="Calibri" panose="020F0502020204030204" pitchFamily="34" charset="0"/>
                <a:cs typeface="Calibri" panose="020F0502020204030204" pitchFamily="34" charset="0"/>
              </a:rPr>
              <a:t>llamado de variantes </a:t>
            </a:r>
            <a:r>
              <a:rPr lang="es-CL" dirty="0">
                <a:latin typeface="Calibri" panose="020F0502020204030204" pitchFamily="34" charset="0"/>
                <a:cs typeface="Calibri" panose="020F0502020204030204" pitchFamily="34" charset="0"/>
              </a:rPr>
              <a:t>(que vamos a ver siguiente) se hace con el apoyo de los dos índices Phred.</a:t>
            </a:r>
          </a:p>
        </p:txBody>
      </p:sp>
    </p:spTree>
    <p:extLst>
      <p:ext uri="{BB962C8B-B14F-4D97-AF65-F5344CB8AC3E}">
        <p14:creationId xmlns:p14="http://schemas.microsoft.com/office/powerpoint/2010/main" val="6409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 Secuenciación a Filtración</a:t>
            </a:r>
          </a:p>
        </p:txBody>
      </p:sp>
      <p:sp>
        <p:nvSpPr>
          <p:cNvPr id="44" name="Flecha curvada hacia la izquierda 20">
            <a:extLst>
              <a:ext uri="{FF2B5EF4-FFF2-40B4-BE49-F238E27FC236}">
                <a16:creationId xmlns:a16="http://schemas.microsoft.com/office/drawing/2014/main" id="{CC3178C2-9AAD-47B5-B688-E41309C60864}"/>
              </a:ext>
            </a:extLst>
          </p:cNvPr>
          <p:cNvSpPr/>
          <p:nvPr/>
        </p:nvSpPr>
        <p:spPr>
          <a:xfrm>
            <a:off x="1156228" y="2581584"/>
            <a:ext cx="7920035" cy="3000190"/>
          </a:xfrm>
          <a:prstGeom prst="curvedLeftArrow">
            <a:avLst>
              <a:gd name="adj1" fmla="val 25000"/>
              <a:gd name="adj2" fmla="val 400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0" name="Minus Sign 99">
            <a:extLst>
              <a:ext uri="{FF2B5EF4-FFF2-40B4-BE49-F238E27FC236}">
                <a16:creationId xmlns:a16="http://schemas.microsoft.com/office/drawing/2014/main" id="{FB0BE213-A328-4721-B18E-68FD3DE0D543}"/>
              </a:ext>
            </a:extLst>
          </p:cNvPr>
          <p:cNvSpPr/>
          <p:nvPr/>
        </p:nvSpPr>
        <p:spPr>
          <a:xfrm rot="502525">
            <a:off x="1392520" y="2763568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6" name="Marcador de contenido 7" descr="hiseq2500.png">
            <a:extLst>
              <a:ext uri="{FF2B5EF4-FFF2-40B4-BE49-F238E27FC236}">
                <a16:creationId xmlns:a16="http://schemas.microsoft.com/office/drawing/2014/main" id="{3495DB88-C913-464F-93BF-6B0D366B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1" t="-2" r="-3562" b="-3097"/>
          <a:stretch/>
        </p:blipFill>
        <p:spPr>
          <a:xfrm>
            <a:off x="173147" y="2258854"/>
            <a:ext cx="1427998" cy="1371701"/>
          </a:xfrm>
          <a:prstGeom prst="rect">
            <a:avLst/>
          </a:prstGeom>
        </p:spPr>
      </p:pic>
      <p:sp>
        <p:nvSpPr>
          <p:cNvPr id="47" name="Flecha en U 12">
            <a:extLst>
              <a:ext uri="{FF2B5EF4-FFF2-40B4-BE49-F238E27FC236}">
                <a16:creationId xmlns:a16="http://schemas.microsoft.com/office/drawing/2014/main" id="{227BE9A0-D0D6-4503-98FA-4D464F83E266}"/>
              </a:ext>
            </a:extLst>
          </p:cNvPr>
          <p:cNvSpPr/>
          <p:nvPr/>
        </p:nvSpPr>
        <p:spPr>
          <a:xfrm flipH="1">
            <a:off x="1191971" y="2220434"/>
            <a:ext cx="2215254" cy="436337"/>
          </a:xfrm>
          <a:prstGeom prst="utur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prstTxWarp prst="textStop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/>
            <a:endParaRPr lang="en-GB" b="1" spc="150">
              <a:ln w="11430"/>
              <a:solidFill>
                <a:srgbClr val="F8F8F8"/>
              </a:solidFill>
              <a:effectLst/>
            </a:endParaRPr>
          </a:p>
        </p:txBody>
      </p:sp>
      <p:sp>
        <p:nvSpPr>
          <p:cNvPr id="48" name="CuadroTexto 17">
            <a:extLst>
              <a:ext uri="{FF2B5EF4-FFF2-40B4-BE49-F238E27FC236}">
                <a16:creationId xmlns:a16="http://schemas.microsoft.com/office/drawing/2014/main" id="{FA9ABEB6-74FA-4FAE-8E6B-937885F7033F}"/>
              </a:ext>
            </a:extLst>
          </p:cNvPr>
          <p:cNvSpPr txBox="1"/>
          <p:nvPr/>
        </p:nvSpPr>
        <p:spPr>
          <a:xfrm>
            <a:off x="211124" y="3583967"/>
            <a:ext cx="224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Secuenciación de alto rendimiento</a:t>
            </a:r>
          </a:p>
        </p:txBody>
      </p:sp>
      <p:sp>
        <p:nvSpPr>
          <p:cNvPr id="71" name="CuadroTexto 32">
            <a:extLst>
              <a:ext uri="{FF2B5EF4-FFF2-40B4-BE49-F238E27FC236}">
                <a16:creationId xmlns:a16="http://schemas.microsoft.com/office/drawing/2014/main" id="{98E36022-24B4-4112-8650-78897C0CD42A}"/>
              </a:ext>
            </a:extLst>
          </p:cNvPr>
          <p:cNvSpPr txBox="1"/>
          <p:nvPr/>
        </p:nvSpPr>
        <p:spPr>
          <a:xfrm>
            <a:off x="2390575" y="3507128"/>
            <a:ext cx="284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de calidad (QC)</a:t>
            </a:r>
          </a:p>
        </p:txBody>
      </p:sp>
      <p:pic>
        <p:nvPicPr>
          <p:cNvPr id="72" name="Content Placeholder 4">
            <a:extLst>
              <a:ext uri="{FF2B5EF4-FFF2-40B4-BE49-F238E27FC236}">
                <a16:creationId xmlns:a16="http://schemas.microsoft.com/office/drawing/2014/main" id="{70C632A7-D5D9-4154-8CBD-F095F332FD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32" y="2397943"/>
            <a:ext cx="1590529" cy="7944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3" name="Picture 4">
            <a:extLst>
              <a:ext uri="{FF2B5EF4-FFF2-40B4-BE49-F238E27FC236}">
                <a16:creationId xmlns:a16="http://schemas.microsoft.com/office/drawing/2014/main" id="{1EC13C85-853F-453A-B63A-1C6DC97838D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32" y="2572273"/>
            <a:ext cx="1412558" cy="91843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4" name="CuadroTexto 2">
            <a:extLst>
              <a:ext uri="{FF2B5EF4-FFF2-40B4-BE49-F238E27FC236}">
                <a16:creationId xmlns:a16="http://schemas.microsoft.com/office/drawing/2014/main" id="{C08AD509-76B0-4634-B673-649AC74D0702}"/>
              </a:ext>
            </a:extLst>
          </p:cNvPr>
          <p:cNvSpPr txBox="1"/>
          <p:nvPr/>
        </p:nvSpPr>
        <p:spPr>
          <a:xfrm>
            <a:off x="883051" y="4480972"/>
            <a:ext cx="1604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Proceso de validación</a:t>
            </a:r>
          </a:p>
          <a:p>
            <a:pPr algn="ctr"/>
            <a:r>
              <a:rPr lang="es-CL" dirty="0"/>
              <a:t>(laboratorio)</a:t>
            </a:r>
          </a:p>
        </p:txBody>
      </p:sp>
      <p:sp>
        <p:nvSpPr>
          <p:cNvPr id="75" name="Flecha derecha 45">
            <a:extLst>
              <a:ext uri="{FF2B5EF4-FFF2-40B4-BE49-F238E27FC236}">
                <a16:creationId xmlns:a16="http://schemas.microsoft.com/office/drawing/2014/main" id="{16D68650-CF9F-4890-9D78-80C80F60DBD7}"/>
              </a:ext>
            </a:extLst>
          </p:cNvPr>
          <p:cNvSpPr/>
          <p:nvPr/>
        </p:nvSpPr>
        <p:spPr>
          <a:xfrm>
            <a:off x="6764890" y="3541134"/>
            <a:ext cx="1224698" cy="1998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s-ES" sz="1000" dirty="0">
                <a:solidFill>
                  <a:srgbClr val="000000"/>
                </a:solidFill>
              </a:rPr>
              <a:t>ACTTCATCCAT</a:t>
            </a:r>
            <a:r>
              <a:rPr lang="es-ES" sz="1000" dirty="0">
                <a:solidFill>
                  <a:srgbClr val="FF0000"/>
                </a:solidFill>
              </a:rPr>
              <a:t>T</a:t>
            </a:r>
            <a:r>
              <a:rPr lang="es-ES" sz="1000" dirty="0">
                <a:solidFill>
                  <a:srgbClr val="000000"/>
                </a:solidFill>
              </a:rPr>
              <a:t>CG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6" name="CuadroTexto 19">
            <a:extLst>
              <a:ext uri="{FF2B5EF4-FFF2-40B4-BE49-F238E27FC236}">
                <a16:creationId xmlns:a16="http://schemas.microsoft.com/office/drawing/2014/main" id="{52527359-4FBC-467E-BE99-0C759C65C169}"/>
              </a:ext>
            </a:extLst>
          </p:cNvPr>
          <p:cNvSpPr txBox="1"/>
          <p:nvPr/>
        </p:nvSpPr>
        <p:spPr>
          <a:xfrm rot="259788">
            <a:off x="5193658" y="2501364"/>
            <a:ext cx="367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Alineamiento de secuencias</a:t>
            </a:r>
          </a:p>
        </p:txBody>
      </p:sp>
      <p:sp>
        <p:nvSpPr>
          <p:cNvPr id="77" name="CuadroTexto 39">
            <a:extLst>
              <a:ext uri="{FF2B5EF4-FFF2-40B4-BE49-F238E27FC236}">
                <a16:creationId xmlns:a16="http://schemas.microsoft.com/office/drawing/2014/main" id="{F11948F1-71BC-48F9-A6CD-02F2C85F0FE1}"/>
              </a:ext>
            </a:extLst>
          </p:cNvPr>
          <p:cNvSpPr txBox="1"/>
          <p:nvPr/>
        </p:nvSpPr>
        <p:spPr>
          <a:xfrm>
            <a:off x="8191048" y="3537882"/>
            <a:ext cx="335441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000" dirty="0">
                <a:effectLst/>
              </a:rPr>
              <a:t>reads</a:t>
            </a:r>
          </a:p>
        </p:txBody>
      </p:sp>
      <p:sp>
        <p:nvSpPr>
          <p:cNvPr id="78" name="Flecha izquierda 50">
            <a:extLst>
              <a:ext uri="{FF2B5EF4-FFF2-40B4-BE49-F238E27FC236}">
                <a16:creationId xmlns:a16="http://schemas.microsoft.com/office/drawing/2014/main" id="{665663AC-985A-46A0-BE3B-25F81612416D}"/>
              </a:ext>
            </a:extLst>
          </p:cNvPr>
          <p:cNvSpPr/>
          <p:nvPr/>
        </p:nvSpPr>
        <p:spPr>
          <a:xfrm>
            <a:off x="6763916" y="3714655"/>
            <a:ext cx="1225672" cy="21844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rgbClr val="000000"/>
                </a:solidFill>
              </a:rPr>
              <a:t>CTTCATC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A</a:t>
            </a:r>
            <a:r>
              <a:rPr lang="es-ES" sz="1000" dirty="0">
                <a:solidFill>
                  <a:srgbClr val="000000"/>
                </a:solidFill>
              </a:rPr>
              <a:t>TGCGC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9" name="Flecha izquierda 52">
            <a:extLst>
              <a:ext uri="{FF2B5EF4-FFF2-40B4-BE49-F238E27FC236}">
                <a16:creationId xmlns:a16="http://schemas.microsoft.com/office/drawing/2014/main" id="{EF7F36AF-17BC-416E-87BD-9B3B37F311DD}"/>
              </a:ext>
            </a:extLst>
          </p:cNvPr>
          <p:cNvSpPr/>
          <p:nvPr/>
        </p:nvSpPr>
        <p:spPr>
          <a:xfrm>
            <a:off x="5906362" y="3231474"/>
            <a:ext cx="1255207" cy="16104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GAA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GB" sz="1000" dirty="0"/>
              <a:t>AGGCTACTTC</a:t>
            </a:r>
          </a:p>
        </p:txBody>
      </p:sp>
      <p:sp>
        <p:nvSpPr>
          <p:cNvPr id="80" name="Flecha izquierda 54">
            <a:extLst>
              <a:ext uri="{FF2B5EF4-FFF2-40B4-BE49-F238E27FC236}">
                <a16:creationId xmlns:a16="http://schemas.microsoft.com/office/drawing/2014/main" id="{0E925183-3510-482B-AFA5-E67997FB90C1}"/>
              </a:ext>
            </a:extLst>
          </p:cNvPr>
          <p:cNvSpPr/>
          <p:nvPr/>
        </p:nvSpPr>
        <p:spPr>
          <a:xfrm>
            <a:off x="6184823" y="3382898"/>
            <a:ext cx="1225672" cy="154984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AGGC</a:t>
            </a:r>
            <a:r>
              <a:rPr lang="es-ES" sz="1000" dirty="0">
                <a:solidFill>
                  <a:srgbClr val="FF0000"/>
                </a:solidFill>
                <a:effectLst/>
              </a:rPr>
              <a:t>C</a:t>
            </a:r>
            <a:r>
              <a:rPr lang="es-ES" sz="1000" dirty="0">
                <a:solidFill>
                  <a:schemeClr val="tx1"/>
                </a:solidFill>
              </a:rPr>
              <a:t>TACT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CATC</a:t>
            </a:r>
          </a:p>
        </p:txBody>
      </p:sp>
      <p:sp>
        <p:nvSpPr>
          <p:cNvPr id="81" name="CuadroTexto 36">
            <a:extLst>
              <a:ext uri="{FF2B5EF4-FFF2-40B4-BE49-F238E27FC236}">
                <a16:creationId xmlns:a16="http://schemas.microsoft.com/office/drawing/2014/main" id="{9D1D0C1E-A281-49E6-9DC9-7B9B17B8121A}"/>
              </a:ext>
            </a:extLst>
          </p:cNvPr>
          <p:cNvSpPr txBox="1"/>
          <p:nvPr/>
        </p:nvSpPr>
        <p:spPr>
          <a:xfrm>
            <a:off x="5391290" y="2889226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82" name="Pergamino horizontal 51">
            <a:extLst>
              <a:ext uri="{FF2B5EF4-FFF2-40B4-BE49-F238E27FC236}">
                <a16:creationId xmlns:a16="http://schemas.microsoft.com/office/drawing/2014/main" id="{99AD1FF7-E5E9-495E-BB84-5E81E0C01C7E}"/>
              </a:ext>
            </a:extLst>
          </p:cNvPr>
          <p:cNvSpPr/>
          <p:nvPr/>
        </p:nvSpPr>
        <p:spPr>
          <a:xfrm>
            <a:off x="5821503" y="3015229"/>
            <a:ext cx="2462467" cy="199816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83" name="Cerrar llave 100">
            <a:extLst>
              <a:ext uri="{FF2B5EF4-FFF2-40B4-BE49-F238E27FC236}">
                <a16:creationId xmlns:a16="http://schemas.microsoft.com/office/drawing/2014/main" id="{619EB60C-2179-45AB-850F-35081E62EDEF}"/>
              </a:ext>
            </a:extLst>
          </p:cNvPr>
          <p:cNvSpPr/>
          <p:nvPr/>
        </p:nvSpPr>
        <p:spPr>
          <a:xfrm>
            <a:off x="7922756" y="3277595"/>
            <a:ext cx="227533" cy="697139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CuadroTexto 21">
            <a:extLst>
              <a:ext uri="{FF2B5EF4-FFF2-40B4-BE49-F238E27FC236}">
                <a16:creationId xmlns:a16="http://schemas.microsoft.com/office/drawing/2014/main" id="{92BEEF57-C78E-4D73-8543-450E27DE760D}"/>
              </a:ext>
            </a:extLst>
          </p:cNvPr>
          <p:cNvSpPr txBox="1"/>
          <p:nvPr/>
        </p:nvSpPr>
        <p:spPr>
          <a:xfrm rot="21345368">
            <a:off x="4786251" y="5103561"/>
            <a:ext cx="468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Llamado de variantes/Genotipificación</a:t>
            </a:r>
          </a:p>
        </p:txBody>
      </p:sp>
      <p:grpSp>
        <p:nvGrpSpPr>
          <p:cNvPr id="85" name="Agrupar 91">
            <a:extLst>
              <a:ext uri="{FF2B5EF4-FFF2-40B4-BE49-F238E27FC236}">
                <a16:creationId xmlns:a16="http://schemas.microsoft.com/office/drawing/2014/main" id="{2D5DF4BB-04BB-4151-B5C8-DE73380644D5}"/>
              </a:ext>
            </a:extLst>
          </p:cNvPr>
          <p:cNvGrpSpPr/>
          <p:nvPr/>
        </p:nvGrpSpPr>
        <p:grpSpPr>
          <a:xfrm>
            <a:off x="5901282" y="4123296"/>
            <a:ext cx="1911644" cy="1079029"/>
            <a:chOff x="572122" y="0"/>
            <a:chExt cx="1911644" cy="1079029"/>
          </a:xfrm>
        </p:grpSpPr>
        <p:sp>
          <p:nvSpPr>
            <p:cNvPr id="86" name="CuadroTexto 92">
              <a:extLst>
                <a:ext uri="{FF2B5EF4-FFF2-40B4-BE49-F238E27FC236}">
                  <a16:creationId xmlns:a16="http://schemas.microsoft.com/office/drawing/2014/main" id="{00E7D37A-45FF-4D42-8AAF-0818BE939D97}"/>
                </a:ext>
              </a:extLst>
            </p:cNvPr>
            <p:cNvSpPr txBox="1"/>
            <p:nvPr/>
          </p:nvSpPr>
          <p:spPr>
            <a:xfrm>
              <a:off x="641691" y="387014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ATAGGCGTACTTCA</a:t>
              </a:r>
            </a:p>
          </p:txBody>
        </p:sp>
        <p:sp>
          <p:nvSpPr>
            <p:cNvPr id="87" name="CuadroTexto 93">
              <a:extLst>
                <a:ext uri="{FF2B5EF4-FFF2-40B4-BE49-F238E27FC236}">
                  <a16:creationId xmlns:a16="http://schemas.microsoft.com/office/drawing/2014/main" id="{618267BD-1392-413E-8BAC-09ACD1A8F4E2}"/>
                </a:ext>
              </a:extLst>
            </p:cNvPr>
            <p:cNvSpPr txBox="1"/>
            <p:nvPr/>
          </p:nvSpPr>
          <p:spPr>
            <a:xfrm>
              <a:off x="765331" y="537371"/>
              <a:ext cx="13660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AGGC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</a:t>
              </a:r>
              <a:r>
                <a:rPr lang="es-ES" sz="1000" dirty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6">
                      <a:alpha val="10000"/>
                    </a:schemeClr>
                  </a:solidFill>
                </a:rPr>
                <a:t>A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CATC</a:t>
              </a:r>
            </a:p>
          </p:txBody>
        </p:sp>
        <p:sp>
          <p:nvSpPr>
            <p:cNvPr id="88" name="CuadroTexto 94">
              <a:extLst>
                <a:ext uri="{FF2B5EF4-FFF2-40B4-BE49-F238E27FC236}">
                  <a16:creationId xmlns:a16="http://schemas.microsoft.com/office/drawing/2014/main" id="{BB5097D7-554C-4EF4-B229-40B7C43ABB62}"/>
                </a:ext>
              </a:extLst>
            </p:cNvPr>
            <p:cNvSpPr txBox="1"/>
            <p:nvPr/>
          </p:nvSpPr>
          <p:spPr>
            <a:xfrm>
              <a:off x="940709" y="684428"/>
              <a:ext cx="13564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TACTTCATCCA</a:t>
              </a:r>
            </a:p>
          </p:txBody>
        </p:sp>
        <p:sp>
          <p:nvSpPr>
            <p:cNvPr id="89" name="CuadroTexto 95">
              <a:extLst>
                <a:ext uri="{FF2B5EF4-FFF2-40B4-BE49-F238E27FC236}">
                  <a16:creationId xmlns:a16="http://schemas.microsoft.com/office/drawing/2014/main" id="{76C4E2D4-7FB7-474A-9889-4C799B9A9966}"/>
                </a:ext>
              </a:extLst>
            </p:cNvPr>
            <p:cNvSpPr txBox="1"/>
            <p:nvPr/>
          </p:nvSpPr>
          <p:spPr>
            <a:xfrm>
              <a:off x="1120892" y="832808"/>
              <a:ext cx="13628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TACTTCAGCCATG</a:t>
              </a:r>
            </a:p>
          </p:txBody>
        </p:sp>
        <p:sp>
          <p:nvSpPr>
            <p:cNvPr id="90" name="CuadroTexto 96">
              <a:extLst>
                <a:ext uri="{FF2B5EF4-FFF2-40B4-BE49-F238E27FC236}">
                  <a16:creationId xmlns:a16="http://schemas.microsoft.com/office/drawing/2014/main" id="{A586014E-BFF2-4EA1-95DE-73EF74807E9A}"/>
                </a:ext>
              </a:extLst>
            </p:cNvPr>
            <p:cNvSpPr txBox="1"/>
            <p:nvPr/>
          </p:nvSpPr>
          <p:spPr>
            <a:xfrm>
              <a:off x="1777966" y="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s-ES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endParaRPr>
            </a:p>
          </p:txBody>
        </p:sp>
        <p:sp>
          <p:nvSpPr>
            <p:cNvPr id="91" name="CuadroTexto 97">
              <a:extLst>
                <a:ext uri="{FF2B5EF4-FFF2-40B4-BE49-F238E27FC236}">
                  <a16:creationId xmlns:a16="http://schemas.microsoft.com/office/drawing/2014/main" id="{27B400A4-BD80-42DF-A100-8A54C314F41D}"/>
                </a:ext>
              </a:extLst>
            </p:cNvPr>
            <p:cNvSpPr txBox="1"/>
            <p:nvPr/>
          </p:nvSpPr>
          <p:spPr>
            <a:xfrm>
              <a:off x="572122" y="248162"/>
              <a:ext cx="13193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AATAGGCGTACTTC</a:t>
              </a:r>
            </a:p>
          </p:txBody>
        </p:sp>
      </p:grpSp>
      <p:sp>
        <p:nvSpPr>
          <p:cNvPr id="92" name="Pergamino horizontal 98">
            <a:extLst>
              <a:ext uri="{FF2B5EF4-FFF2-40B4-BE49-F238E27FC236}">
                <a16:creationId xmlns:a16="http://schemas.microsoft.com/office/drawing/2014/main" id="{58E19701-B26F-49EA-85EF-89A28B601792}"/>
              </a:ext>
            </a:extLst>
          </p:cNvPr>
          <p:cNvSpPr/>
          <p:nvPr/>
        </p:nvSpPr>
        <p:spPr>
          <a:xfrm>
            <a:off x="5674755" y="4221414"/>
            <a:ext cx="2447290" cy="229817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94" name="CuadroTexto 36">
            <a:extLst>
              <a:ext uri="{FF2B5EF4-FFF2-40B4-BE49-F238E27FC236}">
                <a16:creationId xmlns:a16="http://schemas.microsoft.com/office/drawing/2014/main" id="{7635FA6D-B14C-48A9-A2A3-4023C6CEA0F9}"/>
              </a:ext>
            </a:extLst>
          </p:cNvPr>
          <p:cNvSpPr txBox="1"/>
          <p:nvPr/>
        </p:nvSpPr>
        <p:spPr>
          <a:xfrm>
            <a:off x="5372719" y="4088684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79F11579-6E3B-4B09-982C-6A5069EAD482}"/>
              </a:ext>
            </a:extLst>
          </p:cNvPr>
          <p:cNvSpPr/>
          <p:nvPr/>
        </p:nvSpPr>
        <p:spPr>
          <a:xfrm rot="20524956">
            <a:off x="1891551" y="269850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5" name="Minus Sign 94">
            <a:extLst>
              <a:ext uri="{FF2B5EF4-FFF2-40B4-BE49-F238E27FC236}">
                <a16:creationId xmlns:a16="http://schemas.microsoft.com/office/drawing/2014/main" id="{69AE2F8A-E2CF-4F43-BE30-40600AF024C1}"/>
              </a:ext>
            </a:extLst>
          </p:cNvPr>
          <p:cNvSpPr/>
          <p:nvPr/>
        </p:nvSpPr>
        <p:spPr>
          <a:xfrm rot="20524956">
            <a:off x="1994668" y="283044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6" name="Minus Sign 95">
            <a:extLst>
              <a:ext uri="{FF2B5EF4-FFF2-40B4-BE49-F238E27FC236}">
                <a16:creationId xmlns:a16="http://schemas.microsoft.com/office/drawing/2014/main" id="{DD452961-E1BE-4701-8480-44D9DC8A9633}"/>
              </a:ext>
            </a:extLst>
          </p:cNvPr>
          <p:cNvSpPr/>
          <p:nvPr/>
        </p:nvSpPr>
        <p:spPr>
          <a:xfrm rot="802867">
            <a:off x="1777795" y="303097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8" name="Minus Sign 97">
            <a:extLst>
              <a:ext uri="{FF2B5EF4-FFF2-40B4-BE49-F238E27FC236}">
                <a16:creationId xmlns:a16="http://schemas.microsoft.com/office/drawing/2014/main" id="{B7EFC672-3826-4D4C-A3D4-C3FCC2C5678F}"/>
              </a:ext>
            </a:extLst>
          </p:cNvPr>
          <p:cNvSpPr/>
          <p:nvPr/>
        </p:nvSpPr>
        <p:spPr>
          <a:xfrm rot="20195316">
            <a:off x="2061287" y="320268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9" name="Minus Sign 98">
            <a:extLst>
              <a:ext uri="{FF2B5EF4-FFF2-40B4-BE49-F238E27FC236}">
                <a16:creationId xmlns:a16="http://schemas.microsoft.com/office/drawing/2014/main" id="{F871D05F-E72B-4EE1-AFDF-4042F02AB3D8}"/>
              </a:ext>
            </a:extLst>
          </p:cNvPr>
          <p:cNvSpPr/>
          <p:nvPr/>
        </p:nvSpPr>
        <p:spPr>
          <a:xfrm rot="995517">
            <a:off x="1644976" y="2546105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1" name="Minus Sign 100">
            <a:extLst>
              <a:ext uri="{FF2B5EF4-FFF2-40B4-BE49-F238E27FC236}">
                <a16:creationId xmlns:a16="http://schemas.microsoft.com/office/drawing/2014/main" id="{285BB8B4-DB00-4D34-ABE0-88662039339D}"/>
              </a:ext>
            </a:extLst>
          </p:cNvPr>
          <p:cNvSpPr/>
          <p:nvPr/>
        </p:nvSpPr>
        <p:spPr>
          <a:xfrm rot="20524956">
            <a:off x="4891907" y="2698506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2" name="Minus Sign 101">
            <a:extLst>
              <a:ext uri="{FF2B5EF4-FFF2-40B4-BE49-F238E27FC236}">
                <a16:creationId xmlns:a16="http://schemas.microsoft.com/office/drawing/2014/main" id="{AB07B01F-843C-4F15-818A-70A2CABF24C8}"/>
              </a:ext>
            </a:extLst>
          </p:cNvPr>
          <p:cNvSpPr/>
          <p:nvPr/>
        </p:nvSpPr>
        <p:spPr>
          <a:xfrm rot="20524956">
            <a:off x="4705743" y="3048531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" name="Minus Sign 102">
            <a:extLst>
              <a:ext uri="{FF2B5EF4-FFF2-40B4-BE49-F238E27FC236}">
                <a16:creationId xmlns:a16="http://schemas.microsoft.com/office/drawing/2014/main" id="{BF2EF307-BBA4-4058-929C-87091734A4CB}"/>
              </a:ext>
            </a:extLst>
          </p:cNvPr>
          <p:cNvSpPr/>
          <p:nvPr/>
        </p:nvSpPr>
        <p:spPr>
          <a:xfrm>
            <a:off x="8112008" y="40030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4" name="Minus Sign 103">
            <a:extLst>
              <a:ext uri="{FF2B5EF4-FFF2-40B4-BE49-F238E27FC236}">
                <a16:creationId xmlns:a16="http://schemas.microsoft.com/office/drawing/2014/main" id="{3B9960C9-35FD-4CF5-86FB-5B76B48EFB73}"/>
              </a:ext>
            </a:extLst>
          </p:cNvPr>
          <p:cNvSpPr/>
          <p:nvPr/>
        </p:nvSpPr>
        <p:spPr>
          <a:xfrm rot="335150">
            <a:off x="4872323" y="325923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" name="Minus Sign 104">
            <a:extLst>
              <a:ext uri="{FF2B5EF4-FFF2-40B4-BE49-F238E27FC236}">
                <a16:creationId xmlns:a16="http://schemas.microsoft.com/office/drawing/2014/main" id="{4DF0FE91-59EE-42D7-90AC-59D1DC8837CC}"/>
              </a:ext>
            </a:extLst>
          </p:cNvPr>
          <p:cNvSpPr/>
          <p:nvPr/>
        </p:nvSpPr>
        <p:spPr>
          <a:xfrm rot="20524956">
            <a:off x="1595807" y="323175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" name="Minus Sign 105">
            <a:extLst>
              <a:ext uri="{FF2B5EF4-FFF2-40B4-BE49-F238E27FC236}">
                <a16:creationId xmlns:a16="http://schemas.microsoft.com/office/drawing/2014/main" id="{6BF9C6AA-44C5-4A2C-9646-99B53845F0C2}"/>
              </a:ext>
            </a:extLst>
          </p:cNvPr>
          <p:cNvSpPr/>
          <p:nvPr/>
        </p:nvSpPr>
        <p:spPr>
          <a:xfrm rot="3582384">
            <a:off x="5242999" y="313567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7" name="Minus Sign 106">
            <a:extLst>
              <a:ext uri="{FF2B5EF4-FFF2-40B4-BE49-F238E27FC236}">
                <a16:creationId xmlns:a16="http://schemas.microsoft.com/office/drawing/2014/main" id="{9AEB0586-EF7D-4C99-9EFB-2ADD901316D1}"/>
              </a:ext>
            </a:extLst>
          </p:cNvPr>
          <p:cNvSpPr/>
          <p:nvPr/>
        </p:nvSpPr>
        <p:spPr>
          <a:xfrm>
            <a:off x="8329420" y="410929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8" name="Minus Sign 107">
            <a:extLst>
              <a:ext uri="{FF2B5EF4-FFF2-40B4-BE49-F238E27FC236}">
                <a16:creationId xmlns:a16="http://schemas.microsoft.com/office/drawing/2014/main" id="{533B7AF1-D320-4712-AF89-9595AC9B200C}"/>
              </a:ext>
            </a:extLst>
          </p:cNvPr>
          <p:cNvSpPr/>
          <p:nvPr/>
        </p:nvSpPr>
        <p:spPr>
          <a:xfrm>
            <a:off x="8234102" y="422865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9" name="Minus Sign 108">
            <a:extLst>
              <a:ext uri="{FF2B5EF4-FFF2-40B4-BE49-F238E27FC236}">
                <a16:creationId xmlns:a16="http://schemas.microsoft.com/office/drawing/2014/main" id="{BD9D187A-BF3D-4974-8800-81FB3A111887}"/>
              </a:ext>
            </a:extLst>
          </p:cNvPr>
          <p:cNvSpPr/>
          <p:nvPr/>
        </p:nvSpPr>
        <p:spPr>
          <a:xfrm>
            <a:off x="8131653" y="44873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0" name="Minus Sign 109">
            <a:extLst>
              <a:ext uri="{FF2B5EF4-FFF2-40B4-BE49-F238E27FC236}">
                <a16:creationId xmlns:a16="http://schemas.microsoft.com/office/drawing/2014/main" id="{64607458-76BD-4750-BAB5-9C8D0E3D2A4A}"/>
              </a:ext>
            </a:extLst>
          </p:cNvPr>
          <p:cNvSpPr/>
          <p:nvPr/>
        </p:nvSpPr>
        <p:spPr>
          <a:xfrm>
            <a:off x="8452974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1" name="Minus Sign 110">
            <a:extLst>
              <a:ext uri="{FF2B5EF4-FFF2-40B4-BE49-F238E27FC236}">
                <a16:creationId xmlns:a16="http://schemas.microsoft.com/office/drawing/2014/main" id="{5F05D897-61BA-446C-9AA5-0338D637A57A}"/>
              </a:ext>
            </a:extLst>
          </p:cNvPr>
          <p:cNvSpPr/>
          <p:nvPr/>
        </p:nvSpPr>
        <p:spPr>
          <a:xfrm rot="802867">
            <a:off x="5032618" y="2887869"/>
            <a:ext cx="391986" cy="262784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2" name="Minus Sign 111">
            <a:extLst>
              <a:ext uri="{FF2B5EF4-FFF2-40B4-BE49-F238E27FC236}">
                <a16:creationId xmlns:a16="http://schemas.microsoft.com/office/drawing/2014/main" id="{DE0A7C4B-FA9A-4810-AB5B-0FC9ADAF320C}"/>
              </a:ext>
            </a:extLst>
          </p:cNvPr>
          <p:cNvSpPr/>
          <p:nvPr/>
        </p:nvSpPr>
        <p:spPr>
          <a:xfrm rot="2191876">
            <a:off x="5441456" y="312497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3" name="Minus Sign 112">
            <a:extLst>
              <a:ext uri="{FF2B5EF4-FFF2-40B4-BE49-F238E27FC236}">
                <a16:creationId xmlns:a16="http://schemas.microsoft.com/office/drawing/2014/main" id="{53B3AA37-8790-4C59-9DF8-4415473BD4BF}"/>
              </a:ext>
            </a:extLst>
          </p:cNvPr>
          <p:cNvSpPr/>
          <p:nvPr/>
        </p:nvSpPr>
        <p:spPr>
          <a:xfrm>
            <a:off x="7854321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4" name="Minus Sign 113">
            <a:extLst>
              <a:ext uri="{FF2B5EF4-FFF2-40B4-BE49-F238E27FC236}">
                <a16:creationId xmlns:a16="http://schemas.microsoft.com/office/drawing/2014/main" id="{F7A3055C-7ED7-430D-AC7F-A378B9B77F6E}"/>
              </a:ext>
            </a:extLst>
          </p:cNvPr>
          <p:cNvSpPr/>
          <p:nvPr/>
        </p:nvSpPr>
        <p:spPr>
          <a:xfrm>
            <a:off x="7655600" y="450647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5" name="Minus Sign 114">
            <a:extLst>
              <a:ext uri="{FF2B5EF4-FFF2-40B4-BE49-F238E27FC236}">
                <a16:creationId xmlns:a16="http://schemas.microsoft.com/office/drawing/2014/main" id="{E647F809-CF3E-470D-95F1-F5C611528281}"/>
              </a:ext>
            </a:extLst>
          </p:cNvPr>
          <p:cNvSpPr/>
          <p:nvPr/>
        </p:nvSpPr>
        <p:spPr>
          <a:xfrm>
            <a:off x="8489203" y="362099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6" name="Minus Sign 115">
            <a:extLst>
              <a:ext uri="{FF2B5EF4-FFF2-40B4-BE49-F238E27FC236}">
                <a16:creationId xmlns:a16="http://schemas.microsoft.com/office/drawing/2014/main" id="{C31CF6F2-AAAD-4F32-9EDD-6A3A066B8D0A}"/>
              </a:ext>
            </a:extLst>
          </p:cNvPr>
          <p:cNvSpPr/>
          <p:nvPr/>
        </p:nvSpPr>
        <p:spPr>
          <a:xfrm>
            <a:off x="8607329" y="350673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7" name="Minus Sign 116">
            <a:extLst>
              <a:ext uri="{FF2B5EF4-FFF2-40B4-BE49-F238E27FC236}">
                <a16:creationId xmlns:a16="http://schemas.microsoft.com/office/drawing/2014/main" id="{680189D3-0647-45FE-A310-CB5F29E20EC4}"/>
              </a:ext>
            </a:extLst>
          </p:cNvPr>
          <p:cNvSpPr/>
          <p:nvPr/>
        </p:nvSpPr>
        <p:spPr>
          <a:xfrm>
            <a:off x="8515157" y="340122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42F016C-4319-43EC-A5A3-816308A84C2C}"/>
              </a:ext>
            </a:extLst>
          </p:cNvPr>
          <p:cNvSpPr txBox="1"/>
          <p:nvPr/>
        </p:nvSpPr>
        <p:spPr>
          <a:xfrm>
            <a:off x="3389083" y="489990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graphicFrame>
        <p:nvGraphicFramePr>
          <p:cNvPr id="118" name="Diagrama 3">
            <a:extLst>
              <a:ext uri="{FF2B5EF4-FFF2-40B4-BE49-F238E27FC236}">
                <a16:creationId xmlns:a16="http://schemas.microsoft.com/office/drawing/2014/main" id="{52234991-29EB-42E6-9CC3-319684D838EC}"/>
              </a:ext>
            </a:extLst>
          </p:cNvPr>
          <p:cNvGraphicFramePr/>
          <p:nvPr>
            <p:extLst/>
          </p:nvPr>
        </p:nvGraphicFramePr>
        <p:xfrm>
          <a:off x="1942227" y="4100150"/>
          <a:ext cx="3845879" cy="1926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9292CC-3A9F-430A-B327-C5885B769B52}"/>
              </a:ext>
            </a:extLst>
          </p:cNvPr>
          <p:cNvSpPr txBox="1"/>
          <p:nvPr/>
        </p:nvSpPr>
        <p:spPr>
          <a:xfrm>
            <a:off x="4331372" y="425727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F20C2F9-5C96-4397-A1EF-C32ADA87BD53}"/>
              </a:ext>
            </a:extLst>
          </p:cNvPr>
          <p:cNvSpPr txBox="1"/>
          <p:nvPr/>
        </p:nvSpPr>
        <p:spPr>
          <a:xfrm>
            <a:off x="4779003" y="440880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D19DA0-B0C2-4326-B81D-4632CE7BBE3E}"/>
              </a:ext>
            </a:extLst>
          </p:cNvPr>
          <p:cNvSpPr txBox="1"/>
          <p:nvPr/>
        </p:nvSpPr>
        <p:spPr>
          <a:xfrm>
            <a:off x="4997991" y="4639709"/>
            <a:ext cx="30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4B10572-AD55-4D9C-88A7-1FA0A7D1F785}"/>
              </a:ext>
            </a:extLst>
          </p:cNvPr>
          <p:cNvSpPr txBox="1"/>
          <p:nvPr/>
        </p:nvSpPr>
        <p:spPr>
          <a:xfrm>
            <a:off x="4631700" y="40741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6A4BFD-B56D-4D61-ADDB-11DBD8127B2C}"/>
              </a:ext>
            </a:extLst>
          </p:cNvPr>
          <p:cNvSpPr txBox="1"/>
          <p:nvPr/>
        </p:nvSpPr>
        <p:spPr>
          <a:xfrm>
            <a:off x="4089573" y="46656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A176B99-AC6D-4CFA-B7B3-B6C46930DF3E}"/>
              </a:ext>
            </a:extLst>
          </p:cNvPr>
          <p:cNvSpPr txBox="1"/>
          <p:nvPr/>
        </p:nvSpPr>
        <p:spPr>
          <a:xfrm>
            <a:off x="5104102" y="442596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2DDA8F-FC4E-4E7E-89F0-FAF32824200B}"/>
              </a:ext>
            </a:extLst>
          </p:cNvPr>
          <p:cNvSpPr txBox="1"/>
          <p:nvPr/>
        </p:nvSpPr>
        <p:spPr>
          <a:xfrm>
            <a:off x="5443354" y="481183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3816053-7D3B-4429-9445-86841960BC82}"/>
              </a:ext>
            </a:extLst>
          </p:cNvPr>
          <p:cNvSpPr txBox="1"/>
          <p:nvPr/>
        </p:nvSpPr>
        <p:spPr>
          <a:xfrm>
            <a:off x="5348921" y="452458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E205450-AE98-4CD4-9082-2A0EA0D36C1B}"/>
              </a:ext>
            </a:extLst>
          </p:cNvPr>
          <p:cNvSpPr txBox="1"/>
          <p:nvPr/>
        </p:nvSpPr>
        <p:spPr>
          <a:xfrm>
            <a:off x="5672976" y="4684950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328B6F4-E2BF-4EFA-AFAF-891CD9C8AB3C}"/>
              </a:ext>
            </a:extLst>
          </p:cNvPr>
          <p:cNvSpPr txBox="1"/>
          <p:nvPr/>
        </p:nvSpPr>
        <p:spPr>
          <a:xfrm>
            <a:off x="3552761" y="40367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98055B9-2823-4884-9D11-A3A64971DECB}"/>
              </a:ext>
            </a:extLst>
          </p:cNvPr>
          <p:cNvSpPr txBox="1"/>
          <p:nvPr/>
        </p:nvSpPr>
        <p:spPr>
          <a:xfrm>
            <a:off x="5643718" y="4466262"/>
            <a:ext cx="240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6674794-F58B-49DA-B609-41C194A140D3}"/>
              </a:ext>
            </a:extLst>
          </p:cNvPr>
          <p:cNvSpPr txBox="1"/>
          <p:nvPr/>
        </p:nvSpPr>
        <p:spPr>
          <a:xfrm>
            <a:off x="5843265" y="4845739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54B83A-382A-4CA3-9662-CBC9FA6550D2}"/>
              </a:ext>
            </a:extLst>
          </p:cNvPr>
          <p:cNvSpPr txBox="1"/>
          <p:nvPr/>
        </p:nvSpPr>
        <p:spPr>
          <a:xfrm>
            <a:off x="4261191" y="394076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80EFF28-AE3B-4513-8AAD-32A67B662ADE}"/>
              </a:ext>
            </a:extLst>
          </p:cNvPr>
          <p:cNvSpPr txBox="1"/>
          <p:nvPr/>
        </p:nvSpPr>
        <p:spPr>
          <a:xfrm>
            <a:off x="4907230" y="415983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70" name="Llamada de flecha hacia abajo 4">
            <a:extLst>
              <a:ext uri="{FF2B5EF4-FFF2-40B4-BE49-F238E27FC236}">
                <a16:creationId xmlns:a16="http://schemas.microsoft.com/office/drawing/2014/main" id="{D4ADF02D-19F7-4531-A4AD-2FB8B85F4C0A}"/>
              </a:ext>
            </a:extLst>
          </p:cNvPr>
          <p:cNvSpPr/>
          <p:nvPr/>
        </p:nvSpPr>
        <p:spPr>
          <a:xfrm rot="275710">
            <a:off x="2186" y="1391810"/>
            <a:ext cx="1293859" cy="976209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Muestras de ADN de la familia</a:t>
            </a:r>
          </a:p>
        </p:txBody>
      </p:sp>
    </p:spTree>
    <p:extLst>
      <p:ext uri="{BB962C8B-B14F-4D97-AF65-F5344CB8AC3E}">
        <p14:creationId xmlns:p14="http://schemas.microsoft.com/office/powerpoint/2010/main" val="357026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Llamado de Variantes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Existen reads alineados con </a:t>
            </a:r>
            <a:r>
              <a:rPr lang="es-CL" b="1" dirty="0"/>
              <a:t>disparidad</a:t>
            </a:r>
            <a:r>
              <a:rPr lang="es-CL" dirty="0"/>
              <a:t> relacionada al genoma humano referencial.</a:t>
            </a:r>
          </a:p>
          <a:p>
            <a:pPr lvl="1"/>
            <a:r>
              <a:rPr lang="es-CL" dirty="0"/>
              <a:t>Disparidades pueden corresponder a </a:t>
            </a:r>
            <a:r>
              <a:rPr lang="es-CL" b="1" dirty="0"/>
              <a:t>errores</a:t>
            </a:r>
            <a:r>
              <a:rPr lang="es-CL" dirty="0"/>
              <a:t> o a </a:t>
            </a:r>
            <a:r>
              <a:rPr lang="es-CL" b="1" dirty="0"/>
              <a:t>variantes reales</a:t>
            </a:r>
            <a:r>
              <a:rPr lang="es-CL" dirty="0"/>
              <a:t>. </a:t>
            </a:r>
          </a:p>
          <a:p>
            <a:pPr lvl="1"/>
            <a:r>
              <a:rPr lang="es-CL" dirty="0"/>
              <a:t>El </a:t>
            </a:r>
            <a:r>
              <a:rPr lang="es-CL" b="1" dirty="0"/>
              <a:t>llamado de variantes </a:t>
            </a:r>
            <a:r>
              <a:rPr lang="es-CL" dirty="0"/>
              <a:t>(ing. </a:t>
            </a:r>
            <a:r>
              <a:rPr lang="es-CL" b="1" dirty="0" err="1"/>
              <a:t>variant</a:t>
            </a:r>
            <a:r>
              <a:rPr lang="es-CL" b="1" dirty="0"/>
              <a:t> </a:t>
            </a:r>
            <a:r>
              <a:rPr lang="es-CL" b="1" dirty="0" err="1"/>
              <a:t>calling</a:t>
            </a:r>
            <a:r>
              <a:rPr lang="es-CL" dirty="0"/>
              <a:t>)</a:t>
            </a:r>
            <a:r>
              <a:rPr lang="es-CL" b="1" dirty="0"/>
              <a:t> </a:t>
            </a:r>
            <a:r>
              <a:rPr lang="es-CL" dirty="0"/>
              <a:t>es </a:t>
            </a:r>
            <a:r>
              <a:rPr lang="es-CL" u="sng" dirty="0"/>
              <a:t>el arte de distinguir errores y variantes reales. </a:t>
            </a:r>
          </a:p>
          <a:p>
            <a:pPr lvl="2"/>
            <a:r>
              <a:rPr lang="es-CL" dirty="0"/>
              <a:t>Una de estas variantes puede ser la causa de una enfermedad Mendeliana!</a:t>
            </a:r>
          </a:p>
          <a:p>
            <a:pPr lvl="2"/>
            <a:r>
              <a:rPr lang="es-CL" dirty="0"/>
              <a:t>Pero no queremos demasiadas candidatas!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5988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BE2A-1F16-4B20-8CE9-8815CC5B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…y Genotipacíon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ECA8-9E68-4E92-BFF5-E66A89E48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El </a:t>
            </a:r>
            <a:r>
              <a:rPr lang="es-CL" b="1" dirty="0"/>
              <a:t>llamado de variantes </a:t>
            </a:r>
            <a:r>
              <a:rPr lang="es-CL" dirty="0"/>
              <a:t>es también el proceso con el cual podemos determinar el </a:t>
            </a:r>
            <a:r>
              <a:rPr lang="es-CL" b="1" dirty="0"/>
              <a:t>genotipo</a:t>
            </a:r>
            <a:r>
              <a:rPr lang="es-CL" dirty="0"/>
              <a:t> de cada miembro de una familia secuenciada para cada locus en cual existe una variante. </a:t>
            </a:r>
          </a:p>
          <a:p>
            <a:pPr lvl="1"/>
            <a:r>
              <a:rPr lang="es-CL" dirty="0"/>
              <a:t>Eso se llama genotipificación (ing. </a:t>
            </a:r>
            <a:r>
              <a:rPr lang="es-CL" b="1" dirty="0" err="1"/>
              <a:t>genotyping</a:t>
            </a:r>
            <a:r>
              <a:rPr lang="es-CL" dirty="0"/>
              <a:t>).</a:t>
            </a:r>
          </a:p>
          <a:p>
            <a:pPr lvl="2"/>
            <a:r>
              <a:rPr lang="es-CL" dirty="0"/>
              <a:t>Típicamente, se representa con:</a:t>
            </a:r>
          </a:p>
          <a:p>
            <a:pPr lvl="3"/>
            <a:r>
              <a:rPr lang="es-CL" dirty="0"/>
              <a:t>0/0: homocigoto seguido la referencia.</a:t>
            </a:r>
          </a:p>
          <a:p>
            <a:pPr lvl="3"/>
            <a:r>
              <a:rPr lang="es-CL" dirty="0"/>
              <a:t>0/1: heterocigoto con un variante.</a:t>
            </a:r>
          </a:p>
          <a:p>
            <a:pPr lvl="3"/>
            <a:r>
              <a:rPr lang="es-CL" dirty="0"/>
              <a:t>1/1: homocigoto para la variante.</a:t>
            </a:r>
          </a:p>
          <a:p>
            <a:pPr marL="57150" indent="0">
              <a:buNone/>
            </a:pPr>
            <a:r>
              <a:rPr lang="es-CL" sz="1800" dirty="0"/>
              <a:t>(Con la genotipacion de muchas gentes, podemos ver 1/2, 2/3, 3/3…)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735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Determinar la Existencia de SNVs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No existe solo </a:t>
            </a:r>
            <a:r>
              <a:rPr lang="es-CL" b="1" dirty="0"/>
              <a:t>superposición</a:t>
            </a:r>
            <a:r>
              <a:rPr lang="es-CL" dirty="0"/>
              <a:t> entre la referencia y los reads sino entre los reads en si mismos.</a:t>
            </a:r>
          </a:p>
          <a:p>
            <a:pPr lvl="1"/>
            <a:r>
              <a:rPr lang="es-CL" dirty="0"/>
              <a:t>El numero de reads que cubre una posición de base específica se llama la </a:t>
            </a:r>
            <a:r>
              <a:rPr lang="es-CL" b="1" dirty="0"/>
              <a:t>cobertura</a:t>
            </a:r>
            <a:r>
              <a:rPr lang="es-CL" dirty="0"/>
              <a:t> o </a:t>
            </a:r>
            <a:r>
              <a:rPr lang="es-CL" b="1" dirty="0"/>
              <a:t>profundidad</a:t>
            </a:r>
            <a:r>
              <a:rPr lang="es-CL" dirty="0"/>
              <a:t> (ing. </a:t>
            </a:r>
            <a:r>
              <a:rPr lang="es-CL" b="1" dirty="0"/>
              <a:t>coverage</a:t>
            </a:r>
            <a:r>
              <a:rPr lang="es-CL" dirty="0"/>
              <a:t> o </a:t>
            </a:r>
            <a:r>
              <a:rPr lang="es-CL" b="1" dirty="0"/>
              <a:t>read </a:t>
            </a:r>
            <a:r>
              <a:rPr lang="es-CL" b="1" dirty="0" err="1"/>
              <a:t>depth</a:t>
            </a:r>
            <a:r>
              <a:rPr lang="es-CL" b="1" dirty="0"/>
              <a:t>)</a:t>
            </a:r>
            <a:r>
              <a:rPr lang="es-CL" dirty="0"/>
              <a:t>.</a:t>
            </a:r>
          </a:p>
          <a:p>
            <a:pPr lvl="2"/>
            <a:r>
              <a:rPr lang="es-CL" dirty="0"/>
              <a:t>Determinar si una disparidad en una base comparado con la referencia es un error o una variante es más fácil con </a:t>
            </a:r>
            <a:r>
              <a:rPr lang="es-CL" b="1" dirty="0"/>
              <a:t>cobertura alta</a:t>
            </a:r>
            <a:r>
              <a:rPr lang="es-CL" dirty="0"/>
              <a:t>. </a:t>
            </a:r>
          </a:p>
          <a:p>
            <a:pPr lvl="2"/>
            <a:r>
              <a:rPr lang="es-CL" dirty="0"/>
              <a:t>El </a:t>
            </a:r>
            <a:r>
              <a:rPr lang="es-CL" b="1" dirty="0"/>
              <a:t>consenso entre reads </a:t>
            </a:r>
            <a:r>
              <a:rPr lang="es-CL" dirty="0"/>
              <a:t>proporciona la primera gran prueba para la </a:t>
            </a:r>
            <a:r>
              <a:rPr lang="es-CL" b="1" dirty="0"/>
              <a:t>existencia o no</a:t>
            </a:r>
            <a:r>
              <a:rPr lang="es-CL" dirty="0"/>
              <a:t> de una variante.</a:t>
            </a:r>
          </a:p>
        </p:txBody>
      </p:sp>
    </p:spTree>
    <p:extLst>
      <p:ext uri="{BB962C8B-B14F-4D97-AF65-F5344CB8AC3E}">
        <p14:creationId xmlns:p14="http://schemas.microsoft.com/office/powerpoint/2010/main" val="92928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7281-27AC-4F68-B3F4-DDEA1497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Llamado de Variante Básico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5146E-7C5C-480C-8AEB-00C051360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Para presentar mejor el llamado de variantes, podemos imaginera una manera de llamar variantes y genotipos que se base solo en las variantes llamades y la cubertura.</a:t>
            </a:r>
          </a:p>
          <a:p>
            <a:pPr lvl="1"/>
            <a:r>
              <a:rPr lang="es-CL" dirty="0"/>
              <a:t>En este escenario la frecuencia con cual aparece una disparidad en una posición especifica va a determinar si:</a:t>
            </a:r>
          </a:p>
          <a:p>
            <a:pPr lvl="2"/>
            <a:r>
              <a:rPr lang="es-CL" dirty="0"/>
              <a:t>Es verdadero o falso</a:t>
            </a:r>
          </a:p>
          <a:p>
            <a:pPr lvl="2"/>
            <a:r>
              <a:rPr lang="es-CL" dirty="0"/>
              <a:t>Forma parte de un genotipo heterocigoto o homocigoto.</a:t>
            </a:r>
          </a:p>
        </p:txBody>
      </p:sp>
    </p:spTree>
    <p:extLst>
      <p:ext uri="{BB962C8B-B14F-4D97-AF65-F5344CB8AC3E}">
        <p14:creationId xmlns:p14="http://schemas.microsoft.com/office/powerpoint/2010/main" val="383912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CL" dirty="0"/>
              <a:t>Un Llamado de Variantes Básico (</a:t>
            </a:r>
            <a:r>
              <a:rPr lang="es-CL" dirty="0" err="1"/>
              <a:t>Het</a:t>
            </a:r>
            <a:r>
              <a:rPr lang="es-CL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6775"/>
          </a:xfrm>
        </p:spPr>
        <p:txBody>
          <a:bodyPr>
            <a:normAutofit/>
          </a:bodyPr>
          <a:lstStyle/>
          <a:p>
            <a:endParaRPr lang="es-CL" dirty="0"/>
          </a:p>
          <a:p>
            <a:endParaRPr lang="es-CL" dirty="0"/>
          </a:p>
          <a:p>
            <a:endParaRPr lang="es-CL" sz="1000" dirty="0"/>
          </a:p>
          <a:p>
            <a:endParaRPr lang="es-CL" dirty="0"/>
          </a:p>
          <a:p>
            <a:pPr marL="457200" lvl="1" indent="0">
              <a:buNone/>
            </a:pPr>
            <a:endParaRPr lang="es-CL" dirty="0"/>
          </a:p>
          <a:p>
            <a:pPr marL="457200" lvl="1" indent="0">
              <a:buNone/>
            </a:pPr>
            <a:endParaRPr lang="es-CL" u="sng" dirty="0"/>
          </a:p>
          <a:p>
            <a:pPr marL="457200" lvl="1" indent="0">
              <a:buNone/>
            </a:pPr>
            <a:endParaRPr lang="es-CL" u="sng" dirty="0"/>
          </a:p>
          <a:p>
            <a:pPr marL="457200" lvl="1" indent="0">
              <a:buNone/>
            </a:pPr>
            <a:r>
              <a:rPr lang="es-CL" u="sng" dirty="0"/>
              <a:t>En teoría</a:t>
            </a:r>
            <a:r>
              <a:rPr lang="es-CL" dirty="0"/>
              <a:t>, si un individuo es </a:t>
            </a:r>
            <a:r>
              <a:rPr lang="es-CL" b="1" dirty="0"/>
              <a:t>heterocigoto</a:t>
            </a:r>
            <a:r>
              <a:rPr lang="es-CL" dirty="0"/>
              <a:t> en un </a:t>
            </a:r>
            <a:r>
              <a:rPr lang="es-CL" b="1" dirty="0"/>
              <a:t>locus</a:t>
            </a:r>
            <a:r>
              <a:rPr lang="es-CL" dirty="0"/>
              <a:t>,</a:t>
            </a:r>
            <a:r>
              <a:rPr lang="es-CL" b="1" dirty="0"/>
              <a:t> </a:t>
            </a:r>
            <a:r>
              <a:rPr lang="es-CL" dirty="0"/>
              <a:t>deberíamos ver (más o menos) el mismo número de reads con base de referencia y con variante.</a:t>
            </a:r>
          </a:p>
        </p:txBody>
      </p:sp>
      <p:grpSp>
        <p:nvGrpSpPr>
          <p:cNvPr id="15" name="Agrupar 91"/>
          <p:cNvGrpSpPr/>
          <p:nvPr/>
        </p:nvGrpSpPr>
        <p:grpSpPr>
          <a:xfrm>
            <a:off x="919950" y="2484563"/>
            <a:ext cx="2333285" cy="1167881"/>
            <a:chOff x="463576" y="0"/>
            <a:chExt cx="2333285" cy="1167881"/>
          </a:xfrm>
        </p:grpSpPr>
        <p:sp>
          <p:nvSpPr>
            <p:cNvPr id="16" name="CuadroTexto 92"/>
            <p:cNvSpPr txBox="1"/>
            <p:nvPr/>
          </p:nvSpPr>
          <p:spPr>
            <a:xfrm>
              <a:off x="578693" y="400662"/>
              <a:ext cx="15364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ATAGGCGTACTTCA</a:t>
              </a:r>
            </a:p>
          </p:txBody>
        </p:sp>
        <p:sp>
          <p:nvSpPr>
            <p:cNvPr id="17" name="CuadroTexto 93"/>
            <p:cNvSpPr txBox="1"/>
            <p:nvPr/>
          </p:nvSpPr>
          <p:spPr>
            <a:xfrm>
              <a:off x="783242" y="551019"/>
              <a:ext cx="152644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AGGC</a:t>
              </a:r>
              <a:r>
                <a:rPr lang="es-ES" sz="14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TACT</a:t>
              </a:r>
              <a:r>
                <a:rPr lang="es-ES" sz="14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CATC</a:t>
              </a:r>
            </a:p>
          </p:txBody>
        </p:sp>
        <p:sp>
          <p:nvSpPr>
            <p:cNvPr id="18" name="CuadroTexto 94"/>
            <p:cNvSpPr txBox="1"/>
            <p:nvPr/>
          </p:nvSpPr>
          <p:spPr>
            <a:xfrm>
              <a:off x="1032404" y="698076"/>
              <a:ext cx="15082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GC</a:t>
              </a:r>
              <a:r>
                <a:rPr lang="es-ES" sz="14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TACTTCATCCA</a:t>
              </a:r>
            </a:p>
          </p:txBody>
        </p:sp>
        <p:sp>
          <p:nvSpPr>
            <p:cNvPr id="19" name="CuadroTexto 95"/>
            <p:cNvSpPr txBox="1"/>
            <p:nvPr/>
          </p:nvSpPr>
          <p:spPr>
            <a:xfrm>
              <a:off x="1273815" y="860104"/>
              <a:ext cx="152304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TACTTCAGCCATG</a:t>
              </a:r>
            </a:p>
          </p:txBody>
        </p:sp>
        <p:sp>
          <p:nvSpPr>
            <p:cNvPr id="20" name="CuadroTexto 96"/>
            <p:cNvSpPr txBox="1"/>
            <p:nvPr/>
          </p:nvSpPr>
          <p:spPr>
            <a:xfrm>
              <a:off x="1777934" y="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CuadroTexto 97"/>
            <p:cNvSpPr txBox="1"/>
            <p:nvPr/>
          </p:nvSpPr>
          <p:spPr>
            <a:xfrm>
              <a:off x="463576" y="248162"/>
              <a:ext cx="15364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AATAGGCGTACTTC</a:t>
              </a:r>
            </a:p>
          </p:txBody>
        </p:sp>
      </p:grpSp>
      <p:sp>
        <p:nvSpPr>
          <p:cNvPr id="22" name="Pergamino horizontal 98"/>
          <p:cNvSpPr/>
          <p:nvPr/>
        </p:nvSpPr>
        <p:spPr>
          <a:xfrm>
            <a:off x="457200" y="2419591"/>
            <a:ext cx="3104866" cy="382188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1400" dirty="0">
                <a:solidFill>
                  <a:prstClr val="black"/>
                </a:solidFill>
              </a:rPr>
              <a:t>…</a:t>
            </a:r>
            <a:r>
              <a:rPr lang="es-ES" sz="1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</a:t>
            </a:r>
            <a:r>
              <a:rPr lang="en-GB" sz="14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23" name="CuadroTexto 99"/>
          <p:cNvSpPr txBox="1"/>
          <p:nvPr/>
        </p:nvSpPr>
        <p:spPr>
          <a:xfrm>
            <a:off x="480450" y="2214284"/>
            <a:ext cx="2399228" cy="246221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600" dirty="0">
                <a:effectLst/>
              </a:rPr>
              <a:t>Secuencia referencial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4141" y="1593822"/>
            <a:ext cx="48117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un locus, tenemos dos </a:t>
            </a:r>
            <a:r>
              <a:rPr lang="es-CL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alelos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2xG (ref) y 3xC (var)</a:t>
            </a:r>
          </a:p>
          <a:p>
            <a:endParaRPr lang="es-CL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este escenario, </a:t>
            </a:r>
            <a:r>
              <a:rPr lang="es-CL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sería detectado como </a:t>
            </a:r>
            <a:r>
              <a:rPr lang="es-CL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una variante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El genotipo sería detectado como heterocigoto (</a:t>
            </a:r>
            <a:r>
              <a:rPr lang="es-CL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0/1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porque la </a:t>
            </a:r>
            <a:r>
              <a:rPr lang="es-CL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frecuencia alélica 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este locus es casi 0.5. (A diferencia de </a:t>
            </a:r>
            <a:r>
              <a:rPr lang="es-CL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que parece ser un error).</a:t>
            </a:r>
          </a:p>
        </p:txBody>
      </p:sp>
    </p:spTree>
    <p:extLst>
      <p:ext uri="{BB962C8B-B14F-4D97-AF65-F5344CB8AC3E}">
        <p14:creationId xmlns:p14="http://schemas.microsoft.com/office/powerpoint/2010/main" val="89755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Llamado de Variantes Básico (Hom)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343400"/>
          </a:xfrm>
        </p:spPr>
        <p:txBody>
          <a:bodyPr>
            <a:normAutofit/>
          </a:bodyPr>
          <a:lstStyle/>
          <a:p>
            <a:endParaRPr lang="es-CL" dirty="0"/>
          </a:p>
          <a:p>
            <a:endParaRPr lang="es-CL" dirty="0"/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endParaRPr lang="es-CL" dirty="0"/>
          </a:p>
          <a:p>
            <a:endParaRPr lang="es-CL" sz="1000" dirty="0"/>
          </a:p>
          <a:p>
            <a:pPr marL="457200" lvl="1" indent="0">
              <a:buNone/>
            </a:pPr>
            <a:r>
              <a:rPr lang="es-CL" u="sng" dirty="0"/>
              <a:t>En teoría</a:t>
            </a:r>
            <a:r>
              <a:rPr lang="es-CL" dirty="0"/>
              <a:t>, si un individuo es </a:t>
            </a:r>
            <a:r>
              <a:rPr lang="es-CL" b="1" dirty="0"/>
              <a:t>homocigoto</a:t>
            </a:r>
            <a:r>
              <a:rPr lang="es-CL" dirty="0"/>
              <a:t> en un </a:t>
            </a:r>
            <a:r>
              <a:rPr lang="es-CL" b="1" dirty="0"/>
              <a:t>locus</a:t>
            </a:r>
            <a:r>
              <a:rPr lang="es-CL" dirty="0"/>
              <a:t>,</a:t>
            </a:r>
            <a:r>
              <a:rPr lang="es-CL" b="1" dirty="0"/>
              <a:t> </a:t>
            </a:r>
            <a:r>
              <a:rPr lang="es-CL" dirty="0"/>
              <a:t>deberíamos ver solo esta variante en todos los reads. La presencia de unos pocos reads con otro alelo, se considera como errores.</a:t>
            </a:r>
          </a:p>
        </p:txBody>
      </p:sp>
      <p:grpSp>
        <p:nvGrpSpPr>
          <p:cNvPr id="5" name="Agrupar 91"/>
          <p:cNvGrpSpPr/>
          <p:nvPr/>
        </p:nvGrpSpPr>
        <p:grpSpPr>
          <a:xfrm>
            <a:off x="981313" y="2388958"/>
            <a:ext cx="2350333" cy="1159635"/>
            <a:chOff x="470694" y="0"/>
            <a:chExt cx="2350333" cy="1159635"/>
          </a:xfrm>
        </p:grpSpPr>
        <p:sp>
          <p:nvSpPr>
            <p:cNvPr id="6" name="CuadroTexto 92"/>
            <p:cNvSpPr txBox="1"/>
            <p:nvPr/>
          </p:nvSpPr>
          <p:spPr>
            <a:xfrm>
              <a:off x="591213" y="396539"/>
              <a:ext cx="152221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ATAGGC</a:t>
              </a:r>
              <a:r>
                <a:rPr lang="es-ES" sz="14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TACTTCA</a:t>
              </a:r>
            </a:p>
          </p:txBody>
        </p:sp>
        <p:sp>
          <p:nvSpPr>
            <p:cNvPr id="7" name="CuadroTexto 93"/>
            <p:cNvSpPr txBox="1"/>
            <p:nvPr/>
          </p:nvSpPr>
          <p:spPr>
            <a:xfrm>
              <a:off x="789923" y="546896"/>
              <a:ext cx="152644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AGGC</a:t>
              </a:r>
              <a:r>
                <a:rPr lang="es-ES" sz="14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TACT</a:t>
              </a:r>
              <a:r>
                <a:rPr lang="es-ES" sz="14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CATC</a:t>
              </a:r>
            </a:p>
          </p:txBody>
        </p:sp>
        <p:sp>
          <p:nvSpPr>
            <p:cNvPr id="8" name="CuadroTexto 94"/>
            <p:cNvSpPr txBox="1"/>
            <p:nvPr/>
          </p:nvSpPr>
          <p:spPr>
            <a:xfrm>
              <a:off x="1045766" y="703478"/>
              <a:ext cx="15082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GC</a:t>
              </a:r>
              <a:r>
                <a:rPr lang="es-ES" sz="14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TACTTCATCCA</a:t>
              </a:r>
            </a:p>
          </p:txBody>
        </p:sp>
        <p:sp>
          <p:nvSpPr>
            <p:cNvPr id="9" name="CuadroTexto 95"/>
            <p:cNvSpPr txBox="1"/>
            <p:nvPr/>
          </p:nvSpPr>
          <p:spPr>
            <a:xfrm>
              <a:off x="1297981" y="851858"/>
              <a:ext cx="152304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TACTTCAGCCATG</a:t>
              </a:r>
            </a:p>
          </p:txBody>
        </p:sp>
        <p:sp>
          <p:nvSpPr>
            <p:cNvPr id="10" name="CuadroTexto 96"/>
            <p:cNvSpPr txBox="1"/>
            <p:nvPr/>
          </p:nvSpPr>
          <p:spPr>
            <a:xfrm>
              <a:off x="1777934" y="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CuadroTexto 97"/>
            <p:cNvSpPr txBox="1"/>
            <p:nvPr/>
          </p:nvSpPr>
          <p:spPr>
            <a:xfrm>
              <a:off x="470694" y="248162"/>
              <a:ext cx="1522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AATAGGC</a:t>
              </a:r>
              <a:r>
                <a:rPr lang="es-ES" sz="14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TACTTC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622242" y="1499742"/>
            <a:ext cx="4514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un locus, vemos: </a:t>
            </a: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5xC (var)</a:t>
            </a:r>
          </a:p>
          <a:p>
            <a:endParaRPr lang="en-GB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este scenario, </a:t>
            </a:r>
            <a:r>
              <a:rPr lang="es-CL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sería detectado como </a:t>
            </a:r>
            <a:r>
              <a:rPr lang="es-CL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una variante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El genotipo sería detectado como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homocigoto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1/1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porque la </a:t>
            </a:r>
            <a:r>
              <a:rPr lang="es-CL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frecuencia alélica 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este locus para la variante es 1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Pergamino horizontal 98">
            <a:extLst>
              <a:ext uri="{FF2B5EF4-FFF2-40B4-BE49-F238E27FC236}">
                <a16:creationId xmlns:a16="http://schemas.microsoft.com/office/drawing/2014/main" id="{19ED7FC6-95F4-46A9-A5C2-462EB6522D43}"/>
              </a:ext>
            </a:extLst>
          </p:cNvPr>
          <p:cNvSpPr/>
          <p:nvPr/>
        </p:nvSpPr>
        <p:spPr>
          <a:xfrm>
            <a:off x="510076" y="2307048"/>
            <a:ext cx="3104866" cy="382188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1400" dirty="0">
                <a:solidFill>
                  <a:prstClr val="black"/>
                </a:solidFill>
              </a:rPr>
              <a:t>…</a:t>
            </a:r>
            <a:r>
              <a:rPr lang="es-ES" sz="1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</a:t>
            </a:r>
            <a:r>
              <a:rPr lang="en-GB" sz="14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17" name="CuadroTexto 99">
            <a:extLst>
              <a:ext uri="{FF2B5EF4-FFF2-40B4-BE49-F238E27FC236}">
                <a16:creationId xmlns:a16="http://schemas.microsoft.com/office/drawing/2014/main" id="{130AEBD9-ED61-4EA4-A662-444DF8A67349}"/>
              </a:ext>
            </a:extLst>
          </p:cNvPr>
          <p:cNvSpPr txBox="1"/>
          <p:nvPr/>
        </p:nvSpPr>
        <p:spPr>
          <a:xfrm>
            <a:off x="533326" y="2101741"/>
            <a:ext cx="2399228" cy="246221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600" dirty="0">
                <a:effectLst/>
              </a:rPr>
              <a:t>Secuencia referencial</a:t>
            </a:r>
          </a:p>
        </p:txBody>
      </p:sp>
    </p:spTree>
    <p:extLst>
      <p:ext uri="{BB962C8B-B14F-4D97-AF65-F5344CB8AC3E}">
        <p14:creationId xmlns:p14="http://schemas.microsoft.com/office/powerpoint/2010/main" val="27583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F700-12F3-4F4C-B38D-8E3C2B0F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Enfermedades Mendelianas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CB7-83E2-4B7B-BD09-B4F9D644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Existen casos específicos en que una condición es debido a </a:t>
            </a:r>
            <a:r>
              <a:rPr lang="es-CL" b="1" dirty="0"/>
              <a:t>una única mutación</a:t>
            </a:r>
            <a:r>
              <a:rPr lang="es-CL" dirty="0"/>
              <a:t>.</a:t>
            </a:r>
            <a:r>
              <a:rPr lang="es-CL" b="1" dirty="0"/>
              <a:t> </a:t>
            </a:r>
          </a:p>
          <a:p>
            <a:pPr lvl="1"/>
            <a:r>
              <a:rPr lang="es-CL" dirty="0"/>
              <a:t>Hablamos de </a:t>
            </a:r>
            <a:r>
              <a:rPr lang="es-CL" b="1" dirty="0"/>
              <a:t>enfermedades Mendelianas </a:t>
            </a:r>
            <a:r>
              <a:rPr lang="es-CL" dirty="0"/>
              <a:t>o</a:t>
            </a:r>
            <a:r>
              <a:rPr lang="es-CL" b="1" dirty="0"/>
              <a:t> monogénicas </a:t>
            </a:r>
            <a:r>
              <a:rPr lang="es-CL" dirty="0"/>
              <a:t>(controlado por solo un gen defectuoso). </a:t>
            </a:r>
          </a:p>
          <a:p>
            <a:pPr lvl="2"/>
            <a:r>
              <a:rPr lang="es-CL" dirty="0"/>
              <a:t>Existen </a:t>
            </a:r>
            <a:r>
              <a:rPr lang="es-CL" b="1" dirty="0"/>
              <a:t>5</a:t>
            </a:r>
            <a:r>
              <a:rPr lang="es-CL" dirty="0"/>
              <a:t> tipos básicos de </a:t>
            </a:r>
            <a:r>
              <a:rPr lang="es-CL" b="1" dirty="0"/>
              <a:t>enfermedades Mendelianas</a:t>
            </a:r>
            <a:r>
              <a:rPr lang="es-CL" dirty="0"/>
              <a:t> que son:</a:t>
            </a:r>
          </a:p>
          <a:p>
            <a:pPr lvl="3"/>
            <a:r>
              <a:rPr lang="es-CL" dirty="0"/>
              <a:t>Dominante autosómico</a:t>
            </a:r>
          </a:p>
          <a:p>
            <a:pPr lvl="3"/>
            <a:r>
              <a:rPr lang="es-CL" dirty="0"/>
              <a:t>Recesivo autosómico</a:t>
            </a:r>
          </a:p>
          <a:p>
            <a:pPr lvl="3"/>
            <a:r>
              <a:rPr lang="es-CL" dirty="0"/>
              <a:t>Dominante transmitido por el X</a:t>
            </a:r>
          </a:p>
          <a:p>
            <a:pPr lvl="3"/>
            <a:r>
              <a:rPr lang="es-CL" dirty="0"/>
              <a:t>Recesivo transmitido por el X</a:t>
            </a:r>
          </a:p>
          <a:p>
            <a:pPr lvl="3"/>
            <a:r>
              <a:rPr lang="es-CL" dirty="0"/>
              <a:t>Mitocondrial</a:t>
            </a:r>
          </a:p>
        </p:txBody>
      </p:sp>
    </p:spTree>
    <p:extLst>
      <p:ext uri="{BB962C8B-B14F-4D97-AF65-F5344CB8AC3E}">
        <p14:creationId xmlns:p14="http://schemas.microsoft.com/office/powerpoint/2010/main" val="21311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 los Indices </a:t>
            </a:r>
            <a:r>
              <a:rPr lang="en-GB" dirty="0" err="1"/>
              <a:t>Phred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¿Y si la detección de la base </a:t>
            </a:r>
            <a:r>
              <a:rPr lang="es-CL" b="1" dirty="0"/>
              <a:t>C</a:t>
            </a:r>
            <a:r>
              <a:rPr lang="es-CL" dirty="0"/>
              <a:t> fue debido a </a:t>
            </a:r>
            <a:r>
              <a:rPr lang="es-CL" b="1" dirty="0"/>
              <a:t>errores sistemáticas </a:t>
            </a:r>
            <a:r>
              <a:rPr lang="es-CL" dirty="0"/>
              <a:t>en…</a:t>
            </a:r>
          </a:p>
          <a:p>
            <a:pPr lvl="1"/>
            <a:r>
              <a:rPr lang="es-CL" dirty="0"/>
              <a:t>El alineado de ciertos reads?</a:t>
            </a:r>
          </a:p>
          <a:p>
            <a:pPr lvl="1"/>
            <a:r>
              <a:rPr lang="es-CL" dirty="0"/>
              <a:t>El llamado de base?</a:t>
            </a:r>
          </a:p>
          <a:p>
            <a:r>
              <a:rPr lang="es-CL" dirty="0"/>
              <a:t>Los </a:t>
            </a:r>
            <a:r>
              <a:rPr lang="es-CL" b="1" dirty="0"/>
              <a:t>índices Phred </a:t>
            </a:r>
            <a:r>
              <a:rPr lang="es-CL" dirty="0"/>
              <a:t>pueden contar una historia diferente que la cobertura…</a:t>
            </a:r>
          </a:p>
        </p:txBody>
      </p:sp>
      <p:grpSp>
        <p:nvGrpSpPr>
          <p:cNvPr id="4" name="Agrupar 91"/>
          <p:cNvGrpSpPr/>
          <p:nvPr/>
        </p:nvGrpSpPr>
        <p:grpSpPr>
          <a:xfrm>
            <a:off x="788233" y="4667885"/>
            <a:ext cx="2462226" cy="1207260"/>
            <a:chOff x="463576" y="0"/>
            <a:chExt cx="2462226" cy="1207260"/>
          </a:xfrm>
        </p:grpSpPr>
        <p:sp>
          <p:nvSpPr>
            <p:cNvPr id="5" name="CuadroTexto 92"/>
            <p:cNvSpPr txBox="1"/>
            <p:nvPr/>
          </p:nvSpPr>
          <p:spPr>
            <a:xfrm>
              <a:off x="565045" y="387014"/>
              <a:ext cx="18404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ATAGGCGTACTTCA</a:t>
              </a:r>
            </a:p>
          </p:txBody>
        </p:sp>
        <p:sp>
          <p:nvSpPr>
            <p:cNvPr id="6" name="CuadroTexto 93"/>
            <p:cNvSpPr txBox="1"/>
            <p:nvPr/>
          </p:nvSpPr>
          <p:spPr>
            <a:xfrm>
              <a:off x="789923" y="556421"/>
              <a:ext cx="176651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AGGC</a:t>
              </a:r>
              <a:r>
                <a:rPr lang="es-ES" sz="14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TACT</a:t>
              </a:r>
              <a:r>
                <a:rPr lang="es-ES" sz="14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CATC</a:t>
              </a:r>
            </a:p>
          </p:txBody>
        </p:sp>
        <p:sp>
          <p:nvSpPr>
            <p:cNvPr id="7" name="CuadroTexto 94"/>
            <p:cNvSpPr txBox="1"/>
            <p:nvPr/>
          </p:nvSpPr>
          <p:spPr>
            <a:xfrm>
              <a:off x="1153166" y="732538"/>
              <a:ext cx="15082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GC</a:t>
              </a:r>
              <a:r>
                <a:rPr lang="es-ES" sz="14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TACTTCATCCA</a:t>
              </a:r>
            </a:p>
          </p:txBody>
        </p:sp>
        <p:sp>
          <p:nvSpPr>
            <p:cNvPr id="8" name="CuadroTexto 95"/>
            <p:cNvSpPr txBox="1"/>
            <p:nvPr/>
          </p:nvSpPr>
          <p:spPr>
            <a:xfrm>
              <a:off x="1402756" y="899483"/>
              <a:ext cx="152304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>
                  <a:ln w="0"/>
                  <a:solidFill>
                    <a:schemeClr val="accent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TACTTCAGCCATG</a:t>
              </a:r>
            </a:p>
          </p:txBody>
        </p:sp>
        <p:sp>
          <p:nvSpPr>
            <p:cNvPr id="9" name="CuadroTexto 96"/>
            <p:cNvSpPr txBox="1"/>
            <p:nvPr/>
          </p:nvSpPr>
          <p:spPr>
            <a:xfrm>
              <a:off x="1777934" y="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CuadroTexto 97"/>
            <p:cNvSpPr txBox="1"/>
            <p:nvPr/>
          </p:nvSpPr>
          <p:spPr>
            <a:xfrm>
              <a:off x="463576" y="238637"/>
              <a:ext cx="18242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AATAGGCGTACTTC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68181" y="4956612"/>
            <a:ext cx="15183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MQ: 60  BQ: 38</a:t>
            </a:r>
          </a:p>
          <a:p>
            <a:r>
              <a:rPr lang="en-GB" sz="1400" dirty="0"/>
              <a:t>MQ: 60  BQ: 32</a:t>
            </a:r>
          </a:p>
          <a:p>
            <a:r>
              <a:rPr lang="en-GB" sz="1400" dirty="0"/>
              <a:t>MQ: </a:t>
            </a:r>
            <a:r>
              <a:rPr lang="en-GB" sz="1400" dirty="0">
                <a:solidFill>
                  <a:schemeClr val="accent2"/>
                </a:solidFill>
              </a:rPr>
              <a:t>5</a:t>
            </a:r>
            <a:r>
              <a:rPr lang="en-GB" sz="1400" dirty="0"/>
              <a:t>    BQ: </a:t>
            </a:r>
            <a:r>
              <a:rPr lang="en-GB" sz="1400" dirty="0">
                <a:solidFill>
                  <a:schemeClr val="accent2"/>
                </a:solidFill>
              </a:rPr>
              <a:t>15</a:t>
            </a:r>
          </a:p>
          <a:p>
            <a:r>
              <a:rPr lang="en-GB" sz="1400" dirty="0"/>
              <a:t>MQ: </a:t>
            </a:r>
            <a:r>
              <a:rPr lang="en-GB" sz="1400" dirty="0">
                <a:solidFill>
                  <a:schemeClr val="accent2"/>
                </a:solidFill>
              </a:rPr>
              <a:t>10</a:t>
            </a:r>
            <a:r>
              <a:rPr lang="en-GB" sz="1400" dirty="0"/>
              <a:t>  BQ: </a:t>
            </a:r>
            <a:r>
              <a:rPr lang="en-GB" sz="1400" dirty="0">
                <a:solidFill>
                  <a:schemeClr val="accent2"/>
                </a:solidFill>
              </a:rPr>
              <a:t>10</a:t>
            </a:r>
          </a:p>
          <a:p>
            <a:r>
              <a:rPr lang="en-GB" sz="1400" dirty="0"/>
              <a:t>MQ: </a:t>
            </a:r>
            <a:r>
              <a:rPr lang="en-GB" sz="1400" dirty="0">
                <a:solidFill>
                  <a:schemeClr val="accent2"/>
                </a:solidFill>
              </a:rPr>
              <a:t>10</a:t>
            </a:r>
            <a:r>
              <a:rPr lang="en-GB" sz="1400" dirty="0"/>
              <a:t>  BQ: </a:t>
            </a:r>
            <a:r>
              <a:rPr lang="en-GB" sz="1400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08856" y="4975662"/>
            <a:ext cx="97400" cy="82324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9" name="Straight Connector 18"/>
          <p:cNvCxnSpPr>
            <a:cxnSpLocks/>
            <a:stCxn id="17" idx="0"/>
          </p:cNvCxnSpPr>
          <p:nvPr/>
        </p:nvCxnSpPr>
        <p:spPr>
          <a:xfrm>
            <a:off x="1757556" y="4975662"/>
            <a:ext cx="1738119" cy="92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  <a:stCxn id="17" idx="2"/>
          </p:cNvCxnSpPr>
          <p:nvPr/>
        </p:nvCxnSpPr>
        <p:spPr>
          <a:xfrm>
            <a:off x="1757556" y="5798903"/>
            <a:ext cx="1756588" cy="2796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419475" y="4988224"/>
            <a:ext cx="1466850" cy="1090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4906502" y="4970424"/>
            <a:ext cx="2524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Ahora</a:t>
            </a:r>
            <a:r>
              <a:rPr lang="es-C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</a:t>
            </a:r>
            <a:r>
              <a:rPr lang="es-CL" dirty="0"/>
              <a:t> no parece realmente ser un variante. Es un error.</a:t>
            </a:r>
          </a:p>
        </p:txBody>
      </p:sp>
      <p:sp>
        <p:nvSpPr>
          <p:cNvPr id="21" name="Pergamino horizontal 98">
            <a:extLst>
              <a:ext uri="{FF2B5EF4-FFF2-40B4-BE49-F238E27FC236}">
                <a16:creationId xmlns:a16="http://schemas.microsoft.com/office/drawing/2014/main" id="{A46CDA96-3D26-4931-88E3-1B66EAD9E6EB}"/>
              </a:ext>
            </a:extLst>
          </p:cNvPr>
          <p:cNvSpPr/>
          <p:nvPr/>
        </p:nvSpPr>
        <p:spPr>
          <a:xfrm>
            <a:off x="457200" y="4588236"/>
            <a:ext cx="3104866" cy="382188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1400" dirty="0">
                <a:solidFill>
                  <a:prstClr val="black"/>
                </a:solidFill>
              </a:rPr>
              <a:t>…</a:t>
            </a:r>
            <a:r>
              <a:rPr lang="es-ES" sz="1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</a:t>
            </a:r>
            <a:r>
              <a:rPr lang="en-GB" sz="14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23" name="CuadroTexto 99">
            <a:extLst>
              <a:ext uri="{FF2B5EF4-FFF2-40B4-BE49-F238E27FC236}">
                <a16:creationId xmlns:a16="http://schemas.microsoft.com/office/drawing/2014/main" id="{B926B35C-6338-40A8-8350-D09E246C9117}"/>
              </a:ext>
            </a:extLst>
          </p:cNvPr>
          <p:cNvSpPr txBox="1"/>
          <p:nvPr/>
        </p:nvSpPr>
        <p:spPr>
          <a:xfrm>
            <a:off x="480450" y="4382929"/>
            <a:ext cx="2399228" cy="246221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600" dirty="0">
                <a:effectLst/>
              </a:rPr>
              <a:t>Secuencia referencial</a:t>
            </a:r>
          </a:p>
        </p:txBody>
      </p:sp>
    </p:spTree>
    <p:extLst>
      <p:ext uri="{BB962C8B-B14F-4D97-AF65-F5344CB8AC3E}">
        <p14:creationId xmlns:p14="http://schemas.microsoft.com/office/powerpoint/2010/main" val="95360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2" grpId="0" animBg="1"/>
      <p:bldP spid="25" grpId="0"/>
      <p:bldP spid="21" grpId="0" animBg="1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Probabilidad en el Llamado de Variantes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Con el tiempo, los llamadores de variantes han aumentado constantemente en </a:t>
            </a:r>
            <a:r>
              <a:rPr lang="es-CL" b="1" dirty="0"/>
              <a:t>sofisticación</a:t>
            </a:r>
            <a:r>
              <a:rPr lang="es-CL" dirty="0"/>
              <a:t>.</a:t>
            </a:r>
          </a:p>
          <a:p>
            <a:pPr lvl="1"/>
            <a:r>
              <a:rPr lang="es-CL" dirty="0"/>
              <a:t>Los últimos llamadores usan </a:t>
            </a:r>
            <a:r>
              <a:rPr lang="es-CL" b="1" dirty="0"/>
              <a:t>modelos probabilísticos </a:t>
            </a:r>
            <a:r>
              <a:rPr lang="es-CL" dirty="0"/>
              <a:t>para asignar un </a:t>
            </a:r>
            <a:r>
              <a:rPr lang="es-CL" b="1" dirty="0"/>
              <a:t>índice de confianza </a:t>
            </a:r>
            <a:r>
              <a:rPr lang="es-CL" dirty="0"/>
              <a:t>(ingl. confidence score) a las variantes y los genotipos llamados. </a:t>
            </a:r>
          </a:p>
          <a:p>
            <a:pPr lvl="2"/>
            <a:r>
              <a:rPr lang="es-CL" dirty="0"/>
              <a:t>En particular, llamadores de variantes como </a:t>
            </a:r>
            <a:r>
              <a:rPr lang="es-CL" b="1" dirty="0" err="1"/>
              <a:t>SAMtools</a:t>
            </a:r>
            <a:r>
              <a:rPr lang="es-CL" dirty="0"/>
              <a:t>, </a:t>
            </a:r>
            <a:r>
              <a:rPr lang="es-CL" b="1" dirty="0" err="1"/>
              <a:t>FreeBayes</a:t>
            </a:r>
            <a:r>
              <a:rPr lang="es-CL" dirty="0"/>
              <a:t> </a:t>
            </a:r>
            <a:r>
              <a:rPr lang="es-CL" dirty="0" err="1"/>
              <a:t>or</a:t>
            </a:r>
            <a:r>
              <a:rPr lang="es-CL" dirty="0"/>
              <a:t> </a:t>
            </a:r>
            <a:r>
              <a:rPr lang="es-CL" b="1" dirty="0"/>
              <a:t>GATK </a:t>
            </a:r>
            <a:r>
              <a:rPr lang="es-CL" b="1" dirty="0" err="1"/>
              <a:t>HaplotypeCaller</a:t>
            </a:r>
            <a:r>
              <a:rPr lang="es-CL" dirty="0"/>
              <a:t> usan de manera extensiva el </a:t>
            </a:r>
            <a:r>
              <a:rPr lang="es-CL" b="1" dirty="0"/>
              <a:t>teorema de Bayes</a:t>
            </a:r>
            <a:r>
              <a:rPr lang="es-CL" dirty="0"/>
              <a:t>.</a:t>
            </a:r>
          </a:p>
          <a:p>
            <a:pPr lvl="3"/>
            <a:r>
              <a:rPr lang="es-CL" dirty="0"/>
              <a:t>El teorema forma el núcleo de lo que se llama </a:t>
            </a:r>
            <a:r>
              <a:rPr lang="es-CL" b="1" dirty="0"/>
              <a:t>estadísticas Bayesianas</a:t>
            </a:r>
            <a:r>
              <a:rPr lang="es-CL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2B659-FE16-48CE-A735-2B82B13A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13040">
            <a:off x="6846917" y="2383597"/>
            <a:ext cx="2110788" cy="6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 Secuenciación a Filtración</a:t>
            </a:r>
          </a:p>
        </p:txBody>
      </p:sp>
      <p:sp>
        <p:nvSpPr>
          <p:cNvPr id="44" name="Flecha curvada hacia la izquierda 20">
            <a:extLst>
              <a:ext uri="{FF2B5EF4-FFF2-40B4-BE49-F238E27FC236}">
                <a16:creationId xmlns:a16="http://schemas.microsoft.com/office/drawing/2014/main" id="{CC3178C2-9AAD-47B5-B688-E41309C60864}"/>
              </a:ext>
            </a:extLst>
          </p:cNvPr>
          <p:cNvSpPr/>
          <p:nvPr/>
        </p:nvSpPr>
        <p:spPr>
          <a:xfrm>
            <a:off x="1156228" y="2581584"/>
            <a:ext cx="7920035" cy="3000190"/>
          </a:xfrm>
          <a:prstGeom prst="curvedLeftArrow">
            <a:avLst>
              <a:gd name="adj1" fmla="val 25000"/>
              <a:gd name="adj2" fmla="val 400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0" name="Minus Sign 99">
            <a:extLst>
              <a:ext uri="{FF2B5EF4-FFF2-40B4-BE49-F238E27FC236}">
                <a16:creationId xmlns:a16="http://schemas.microsoft.com/office/drawing/2014/main" id="{FB0BE213-A328-4721-B18E-68FD3DE0D543}"/>
              </a:ext>
            </a:extLst>
          </p:cNvPr>
          <p:cNvSpPr/>
          <p:nvPr/>
        </p:nvSpPr>
        <p:spPr>
          <a:xfrm rot="502525">
            <a:off x="1392520" y="2763568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6" name="Marcador de contenido 7" descr="hiseq2500.png">
            <a:extLst>
              <a:ext uri="{FF2B5EF4-FFF2-40B4-BE49-F238E27FC236}">
                <a16:creationId xmlns:a16="http://schemas.microsoft.com/office/drawing/2014/main" id="{3495DB88-C913-464F-93BF-6B0D366B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1" t="-2" r="-3562" b="-3097"/>
          <a:stretch/>
        </p:blipFill>
        <p:spPr>
          <a:xfrm>
            <a:off x="173147" y="2258854"/>
            <a:ext cx="1427998" cy="1371701"/>
          </a:xfrm>
          <a:prstGeom prst="rect">
            <a:avLst/>
          </a:prstGeom>
        </p:spPr>
      </p:pic>
      <p:sp>
        <p:nvSpPr>
          <p:cNvPr id="47" name="Flecha en U 12">
            <a:extLst>
              <a:ext uri="{FF2B5EF4-FFF2-40B4-BE49-F238E27FC236}">
                <a16:creationId xmlns:a16="http://schemas.microsoft.com/office/drawing/2014/main" id="{227BE9A0-D0D6-4503-98FA-4D464F83E266}"/>
              </a:ext>
            </a:extLst>
          </p:cNvPr>
          <p:cNvSpPr/>
          <p:nvPr/>
        </p:nvSpPr>
        <p:spPr>
          <a:xfrm flipH="1">
            <a:off x="1191971" y="2220434"/>
            <a:ext cx="2215254" cy="436337"/>
          </a:xfrm>
          <a:prstGeom prst="utur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prstTxWarp prst="textStop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/>
            <a:endParaRPr lang="en-GB" b="1" spc="150">
              <a:ln w="11430"/>
              <a:solidFill>
                <a:srgbClr val="F8F8F8"/>
              </a:solidFill>
              <a:effectLst/>
            </a:endParaRPr>
          </a:p>
        </p:txBody>
      </p:sp>
      <p:sp>
        <p:nvSpPr>
          <p:cNvPr id="48" name="CuadroTexto 17">
            <a:extLst>
              <a:ext uri="{FF2B5EF4-FFF2-40B4-BE49-F238E27FC236}">
                <a16:creationId xmlns:a16="http://schemas.microsoft.com/office/drawing/2014/main" id="{FA9ABEB6-74FA-4FAE-8E6B-937885F7033F}"/>
              </a:ext>
            </a:extLst>
          </p:cNvPr>
          <p:cNvSpPr txBox="1"/>
          <p:nvPr/>
        </p:nvSpPr>
        <p:spPr>
          <a:xfrm>
            <a:off x="211124" y="3583967"/>
            <a:ext cx="224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Secuenciación de alto rendimiento</a:t>
            </a:r>
          </a:p>
        </p:txBody>
      </p:sp>
      <p:sp>
        <p:nvSpPr>
          <p:cNvPr id="71" name="CuadroTexto 32">
            <a:extLst>
              <a:ext uri="{FF2B5EF4-FFF2-40B4-BE49-F238E27FC236}">
                <a16:creationId xmlns:a16="http://schemas.microsoft.com/office/drawing/2014/main" id="{98E36022-24B4-4112-8650-78897C0CD42A}"/>
              </a:ext>
            </a:extLst>
          </p:cNvPr>
          <p:cNvSpPr txBox="1"/>
          <p:nvPr/>
        </p:nvSpPr>
        <p:spPr>
          <a:xfrm>
            <a:off x="2390575" y="3507128"/>
            <a:ext cx="284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de calidad (QC)</a:t>
            </a:r>
          </a:p>
        </p:txBody>
      </p:sp>
      <p:pic>
        <p:nvPicPr>
          <p:cNvPr id="72" name="Content Placeholder 4">
            <a:extLst>
              <a:ext uri="{FF2B5EF4-FFF2-40B4-BE49-F238E27FC236}">
                <a16:creationId xmlns:a16="http://schemas.microsoft.com/office/drawing/2014/main" id="{70C632A7-D5D9-4154-8CBD-F095F332FD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32" y="2397943"/>
            <a:ext cx="1590529" cy="7944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3" name="Picture 4">
            <a:extLst>
              <a:ext uri="{FF2B5EF4-FFF2-40B4-BE49-F238E27FC236}">
                <a16:creationId xmlns:a16="http://schemas.microsoft.com/office/drawing/2014/main" id="{1EC13C85-853F-453A-B63A-1C6DC97838D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32" y="2572273"/>
            <a:ext cx="1412558" cy="91843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4" name="CuadroTexto 2">
            <a:extLst>
              <a:ext uri="{FF2B5EF4-FFF2-40B4-BE49-F238E27FC236}">
                <a16:creationId xmlns:a16="http://schemas.microsoft.com/office/drawing/2014/main" id="{C08AD509-76B0-4634-B673-649AC74D0702}"/>
              </a:ext>
            </a:extLst>
          </p:cNvPr>
          <p:cNvSpPr txBox="1"/>
          <p:nvPr/>
        </p:nvSpPr>
        <p:spPr>
          <a:xfrm>
            <a:off x="883051" y="4480972"/>
            <a:ext cx="1604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Proceso de validación</a:t>
            </a:r>
          </a:p>
          <a:p>
            <a:pPr algn="ctr"/>
            <a:r>
              <a:rPr lang="es-CL" dirty="0"/>
              <a:t>(laboratorio)</a:t>
            </a:r>
          </a:p>
        </p:txBody>
      </p:sp>
      <p:sp>
        <p:nvSpPr>
          <p:cNvPr id="75" name="Flecha derecha 45">
            <a:extLst>
              <a:ext uri="{FF2B5EF4-FFF2-40B4-BE49-F238E27FC236}">
                <a16:creationId xmlns:a16="http://schemas.microsoft.com/office/drawing/2014/main" id="{16D68650-CF9F-4890-9D78-80C80F60DBD7}"/>
              </a:ext>
            </a:extLst>
          </p:cNvPr>
          <p:cNvSpPr/>
          <p:nvPr/>
        </p:nvSpPr>
        <p:spPr>
          <a:xfrm>
            <a:off x="6764890" y="3541134"/>
            <a:ext cx="1224698" cy="1998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s-ES" sz="1000" dirty="0">
                <a:solidFill>
                  <a:srgbClr val="000000"/>
                </a:solidFill>
              </a:rPr>
              <a:t>ACTTCATCCAT</a:t>
            </a:r>
            <a:r>
              <a:rPr lang="es-ES" sz="1000" dirty="0">
                <a:solidFill>
                  <a:srgbClr val="FF0000"/>
                </a:solidFill>
              </a:rPr>
              <a:t>T</a:t>
            </a:r>
            <a:r>
              <a:rPr lang="es-ES" sz="1000" dirty="0">
                <a:solidFill>
                  <a:srgbClr val="000000"/>
                </a:solidFill>
              </a:rPr>
              <a:t>CG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6" name="CuadroTexto 19">
            <a:extLst>
              <a:ext uri="{FF2B5EF4-FFF2-40B4-BE49-F238E27FC236}">
                <a16:creationId xmlns:a16="http://schemas.microsoft.com/office/drawing/2014/main" id="{52527359-4FBC-467E-BE99-0C759C65C169}"/>
              </a:ext>
            </a:extLst>
          </p:cNvPr>
          <p:cNvSpPr txBox="1"/>
          <p:nvPr/>
        </p:nvSpPr>
        <p:spPr>
          <a:xfrm rot="259788">
            <a:off x="5193658" y="2501364"/>
            <a:ext cx="367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Alineamiento de secuencias</a:t>
            </a:r>
          </a:p>
        </p:txBody>
      </p:sp>
      <p:sp>
        <p:nvSpPr>
          <p:cNvPr id="77" name="CuadroTexto 39">
            <a:extLst>
              <a:ext uri="{FF2B5EF4-FFF2-40B4-BE49-F238E27FC236}">
                <a16:creationId xmlns:a16="http://schemas.microsoft.com/office/drawing/2014/main" id="{F11948F1-71BC-48F9-A6CD-02F2C85F0FE1}"/>
              </a:ext>
            </a:extLst>
          </p:cNvPr>
          <p:cNvSpPr txBox="1"/>
          <p:nvPr/>
        </p:nvSpPr>
        <p:spPr>
          <a:xfrm>
            <a:off x="8191048" y="3537882"/>
            <a:ext cx="335441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000" dirty="0">
                <a:effectLst/>
              </a:rPr>
              <a:t>reads</a:t>
            </a:r>
          </a:p>
        </p:txBody>
      </p:sp>
      <p:sp>
        <p:nvSpPr>
          <p:cNvPr id="78" name="Flecha izquierda 50">
            <a:extLst>
              <a:ext uri="{FF2B5EF4-FFF2-40B4-BE49-F238E27FC236}">
                <a16:creationId xmlns:a16="http://schemas.microsoft.com/office/drawing/2014/main" id="{665663AC-985A-46A0-BE3B-25F81612416D}"/>
              </a:ext>
            </a:extLst>
          </p:cNvPr>
          <p:cNvSpPr/>
          <p:nvPr/>
        </p:nvSpPr>
        <p:spPr>
          <a:xfrm>
            <a:off x="6763916" y="3714655"/>
            <a:ext cx="1225672" cy="21844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rgbClr val="000000"/>
                </a:solidFill>
              </a:rPr>
              <a:t>CTTCATC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A</a:t>
            </a:r>
            <a:r>
              <a:rPr lang="es-ES" sz="1000" dirty="0">
                <a:solidFill>
                  <a:srgbClr val="000000"/>
                </a:solidFill>
              </a:rPr>
              <a:t>TGCGC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9" name="Flecha izquierda 52">
            <a:extLst>
              <a:ext uri="{FF2B5EF4-FFF2-40B4-BE49-F238E27FC236}">
                <a16:creationId xmlns:a16="http://schemas.microsoft.com/office/drawing/2014/main" id="{EF7F36AF-17BC-416E-87BD-9B3B37F311DD}"/>
              </a:ext>
            </a:extLst>
          </p:cNvPr>
          <p:cNvSpPr/>
          <p:nvPr/>
        </p:nvSpPr>
        <p:spPr>
          <a:xfrm>
            <a:off x="5906362" y="3231474"/>
            <a:ext cx="1255207" cy="16104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GAA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GB" sz="1000" dirty="0"/>
              <a:t>AGGCTACTTC</a:t>
            </a:r>
          </a:p>
        </p:txBody>
      </p:sp>
      <p:sp>
        <p:nvSpPr>
          <p:cNvPr id="80" name="Flecha izquierda 54">
            <a:extLst>
              <a:ext uri="{FF2B5EF4-FFF2-40B4-BE49-F238E27FC236}">
                <a16:creationId xmlns:a16="http://schemas.microsoft.com/office/drawing/2014/main" id="{0E925183-3510-482B-AFA5-E67997FB90C1}"/>
              </a:ext>
            </a:extLst>
          </p:cNvPr>
          <p:cNvSpPr/>
          <p:nvPr/>
        </p:nvSpPr>
        <p:spPr>
          <a:xfrm>
            <a:off x="6184823" y="3382898"/>
            <a:ext cx="1225672" cy="154984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AGGC</a:t>
            </a:r>
            <a:r>
              <a:rPr lang="es-ES" sz="1000" dirty="0">
                <a:solidFill>
                  <a:srgbClr val="FF0000"/>
                </a:solidFill>
                <a:effectLst/>
              </a:rPr>
              <a:t>C</a:t>
            </a:r>
            <a:r>
              <a:rPr lang="es-ES" sz="1000" dirty="0">
                <a:solidFill>
                  <a:schemeClr val="tx1"/>
                </a:solidFill>
              </a:rPr>
              <a:t>TACT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CATC</a:t>
            </a:r>
          </a:p>
        </p:txBody>
      </p:sp>
      <p:sp>
        <p:nvSpPr>
          <p:cNvPr id="81" name="CuadroTexto 36">
            <a:extLst>
              <a:ext uri="{FF2B5EF4-FFF2-40B4-BE49-F238E27FC236}">
                <a16:creationId xmlns:a16="http://schemas.microsoft.com/office/drawing/2014/main" id="{9D1D0C1E-A281-49E6-9DC9-7B9B17B8121A}"/>
              </a:ext>
            </a:extLst>
          </p:cNvPr>
          <p:cNvSpPr txBox="1"/>
          <p:nvPr/>
        </p:nvSpPr>
        <p:spPr>
          <a:xfrm>
            <a:off x="5391290" y="2889226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82" name="Pergamino horizontal 51">
            <a:extLst>
              <a:ext uri="{FF2B5EF4-FFF2-40B4-BE49-F238E27FC236}">
                <a16:creationId xmlns:a16="http://schemas.microsoft.com/office/drawing/2014/main" id="{99AD1FF7-E5E9-495E-BB84-5E81E0C01C7E}"/>
              </a:ext>
            </a:extLst>
          </p:cNvPr>
          <p:cNvSpPr/>
          <p:nvPr/>
        </p:nvSpPr>
        <p:spPr>
          <a:xfrm>
            <a:off x="5821503" y="3015229"/>
            <a:ext cx="2462467" cy="199816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83" name="Cerrar llave 100">
            <a:extLst>
              <a:ext uri="{FF2B5EF4-FFF2-40B4-BE49-F238E27FC236}">
                <a16:creationId xmlns:a16="http://schemas.microsoft.com/office/drawing/2014/main" id="{619EB60C-2179-45AB-850F-35081E62EDEF}"/>
              </a:ext>
            </a:extLst>
          </p:cNvPr>
          <p:cNvSpPr/>
          <p:nvPr/>
        </p:nvSpPr>
        <p:spPr>
          <a:xfrm>
            <a:off x="7922756" y="3277595"/>
            <a:ext cx="227533" cy="697139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CuadroTexto 21">
            <a:extLst>
              <a:ext uri="{FF2B5EF4-FFF2-40B4-BE49-F238E27FC236}">
                <a16:creationId xmlns:a16="http://schemas.microsoft.com/office/drawing/2014/main" id="{92BEEF57-C78E-4D73-8543-450E27DE760D}"/>
              </a:ext>
            </a:extLst>
          </p:cNvPr>
          <p:cNvSpPr txBox="1"/>
          <p:nvPr/>
        </p:nvSpPr>
        <p:spPr>
          <a:xfrm rot="21345368">
            <a:off x="4786251" y="5103561"/>
            <a:ext cx="468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Llamado de variantes/Genotipificación</a:t>
            </a:r>
          </a:p>
        </p:txBody>
      </p:sp>
      <p:grpSp>
        <p:nvGrpSpPr>
          <p:cNvPr id="85" name="Agrupar 91">
            <a:extLst>
              <a:ext uri="{FF2B5EF4-FFF2-40B4-BE49-F238E27FC236}">
                <a16:creationId xmlns:a16="http://schemas.microsoft.com/office/drawing/2014/main" id="{2D5DF4BB-04BB-4151-B5C8-DE73380644D5}"/>
              </a:ext>
            </a:extLst>
          </p:cNvPr>
          <p:cNvGrpSpPr/>
          <p:nvPr/>
        </p:nvGrpSpPr>
        <p:grpSpPr>
          <a:xfrm>
            <a:off x="5901282" y="4123296"/>
            <a:ext cx="1911644" cy="1079029"/>
            <a:chOff x="572122" y="0"/>
            <a:chExt cx="1911644" cy="1079029"/>
          </a:xfrm>
        </p:grpSpPr>
        <p:sp>
          <p:nvSpPr>
            <p:cNvPr id="86" name="CuadroTexto 92">
              <a:extLst>
                <a:ext uri="{FF2B5EF4-FFF2-40B4-BE49-F238E27FC236}">
                  <a16:creationId xmlns:a16="http://schemas.microsoft.com/office/drawing/2014/main" id="{00E7D37A-45FF-4D42-8AAF-0818BE939D97}"/>
                </a:ext>
              </a:extLst>
            </p:cNvPr>
            <p:cNvSpPr txBox="1"/>
            <p:nvPr/>
          </p:nvSpPr>
          <p:spPr>
            <a:xfrm>
              <a:off x="641691" y="387014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ATAGGCGTACTTCA</a:t>
              </a:r>
            </a:p>
          </p:txBody>
        </p:sp>
        <p:sp>
          <p:nvSpPr>
            <p:cNvPr id="87" name="CuadroTexto 93">
              <a:extLst>
                <a:ext uri="{FF2B5EF4-FFF2-40B4-BE49-F238E27FC236}">
                  <a16:creationId xmlns:a16="http://schemas.microsoft.com/office/drawing/2014/main" id="{618267BD-1392-413E-8BAC-09ACD1A8F4E2}"/>
                </a:ext>
              </a:extLst>
            </p:cNvPr>
            <p:cNvSpPr txBox="1"/>
            <p:nvPr/>
          </p:nvSpPr>
          <p:spPr>
            <a:xfrm>
              <a:off x="765331" y="537371"/>
              <a:ext cx="13660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AGGC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</a:t>
              </a:r>
              <a:r>
                <a:rPr lang="es-ES" sz="1000" dirty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6">
                      <a:alpha val="10000"/>
                    </a:schemeClr>
                  </a:solidFill>
                </a:rPr>
                <a:t>A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CATC</a:t>
              </a:r>
            </a:p>
          </p:txBody>
        </p:sp>
        <p:sp>
          <p:nvSpPr>
            <p:cNvPr id="88" name="CuadroTexto 94">
              <a:extLst>
                <a:ext uri="{FF2B5EF4-FFF2-40B4-BE49-F238E27FC236}">
                  <a16:creationId xmlns:a16="http://schemas.microsoft.com/office/drawing/2014/main" id="{BB5097D7-554C-4EF4-B229-40B7C43ABB62}"/>
                </a:ext>
              </a:extLst>
            </p:cNvPr>
            <p:cNvSpPr txBox="1"/>
            <p:nvPr/>
          </p:nvSpPr>
          <p:spPr>
            <a:xfrm>
              <a:off x="940709" y="684428"/>
              <a:ext cx="13564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TACTTCATCCA</a:t>
              </a:r>
            </a:p>
          </p:txBody>
        </p:sp>
        <p:sp>
          <p:nvSpPr>
            <p:cNvPr id="89" name="CuadroTexto 95">
              <a:extLst>
                <a:ext uri="{FF2B5EF4-FFF2-40B4-BE49-F238E27FC236}">
                  <a16:creationId xmlns:a16="http://schemas.microsoft.com/office/drawing/2014/main" id="{76C4E2D4-7FB7-474A-9889-4C799B9A9966}"/>
                </a:ext>
              </a:extLst>
            </p:cNvPr>
            <p:cNvSpPr txBox="1"/>
            <p:nvPr/>
          </p:nvSpPr>
          <p:spPr>
            <a:xfrm>
              <a:off x="1120892" y="832808"/>
              <a:ext cx="13628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TACTTCAGCCATG</a:t>
              </a:r>
            </a:p>
          </p:txBody>
        </p:sp>
        <p:sp>
          <p:nvSpPr>
            <p:cNvPr id="90" name="CuadroTexto 96">
              <a:extLst>
                <a:ext uri="{FF2B5EF4-FFF2-40B4-BE49-F238E27FC236}">
                  <a16:creationId xmlns:a16="http://schemas.microsoft.com/office/drawing/2014/main" id="{A586014E-BFF2-4EA1-95DE-73EF74807E9A}"/>
                </a:ext>
              </a:extLst>
            </p:cNvPr>
            <p:cNvSpPr txBox="1"/>
            <p:nvPr/>
          </p:nvSpPr>
          <p:spPr>
            <a:xfrm>
              <a:off x="1777966" y="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s-ES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endParaRPr>
            </a:p>
          </p:txBody>
        </p:sp>
        <p:sp>
          <p:nvSpPr>
            <p:cNvPr id="91" name="CuadroTexto 97">
              <a:extLst>
                <a:ext uri="{FF2B5EF4-FFF2-40B4-BE49-F238E27FC236}">
                  <a16:creationId xmlns:a16="http://schemas.microsoft.com/office/drawing/2014/main" id="{27B400A4-BD80-42DF-A100-8A54C314F41D}"/>
                </a:ext>
              </a:extLst>
            </p:cNvPr>
            <p:cNvSpPr txBox="1"/>
            <p:nvPr/>
          </p:nvSpPr>
          <p:spPr>
            <a:xfrm>
              <a:off x="572122" y="248162"/>
              <a:ext cx="13193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AATAGGCGTACTTC</a:t>
              </a:r>
            </a:p>
          </p:txBody>
        </p:sp>
      </p:grpSp>
      <p:sp>
        <p:nvSpPr>
          <p:cNvPr id="92" name="Pergamino horizontal 98">
            <a:extLst>
              <a:ext uri="{FF2B5EF4-FFF2-40B4-BE49-F238E27FC236}">
                <a16:creationId xmlns:a16="http://schemas.microsoft.com/office/drawing/2014/main" id="{58E19701-B26F-49EA-85EF-89A28B601792}"/>
              </a:ext>
            </a:extLst>
          </p:cNvPr>
          <p:cNvSpPr/>
          <p:nvPr/>
        </p:nvSpPr>
        <p:spPr>
          <a:xfrm>
            <a:off x="5674755" y="4221414"/>
            <a:ext cx="2447290" cy="229817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94" name="CuadroTexto 36">
            <a:extLst>
              <a:ext uri="{FF2B5EF4-FFF2-40B4-BE49-F238E27FC236}">
                <a16:creationId xmlns:a16="http://schemas.microsoft.com/office/drawing/2014/main" id="{7635FA6D-B14C-48A9-A2A3-4023C6CEA0F9}"/>
              </a:ext>
            </a:extLst>
          </p:cNvPr>
          <p:cNvSpPr txBox="1"/>
          <p:nvPr/>
        </p:nvSpPr>
        <p:spPr>
          <a:xfrm>
            <a:off x="5372719" y="4088684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79F11579-6E3B-4B09-982C-6A5069EAD482}"/>
              </a:ext>
            </a:extLst>
          </p:cNvPr>
          <p:cNvSpPr/>
          <p:nvPr/>
        </p:nvSpPr>
        <p:spPr>
          <a:xfrm rot="20524956">
            <a:off x="1891551" y="269850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5" name="Minus Sign 94">
            <a:extLst>
              <a:ext uri="{FF2B5EF4-FFF2-40B4-BE49-F238E27FC236}">
                <a16:creationId xmlns:a16="http://schemas.microsoft.com/office/drawing/2014/main" id="{69AE2F8A-E2CF-4F43-BE30-40600AF024C1}"/>
              </a:ext>
            </a:extLst>
          </p:cNvPr>
          <p:cNvSpPr/>
          <p:nvPr/>
        </p:nvSpPr>
        <p:spPr>
          <a:xfrm rot="20524956">
            <a:off x="1994668" y="283044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6" name="Minus Sign 95">
            <a:extLst>
              <a:ext uri="{FF2B5EF4-FFF2-40B4-BE49-F238E27FC236}">
                <a16:creationId xmlns:a16="http://schemas.microsoft.com/office/drawing/2014/main" id="{DD452961-E1BE-4701-8480-44D9DC8A9633}"/>
              </a:ext>
            </a:extLst>
          </p:cNvPr>
          <p:cNvSpPr/>
          <p:nvPr/>
        </p:nvSpPr>
        <p:spPr>
          <a:xfrm rot="802867">
            <a:off x="1777795" y="303097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8" name="Minus Sign 97">
            <a:extLst>
              <a:ext uri="{FF2B5EF4-FFF2-40B4-BE49-F238E27FC236}">
                <a16:creationId xmlns:a16="http://schemas.microsoft.com/office/drawing/2014/main" id="{B7EFC672-3826-4D4C-A3D4-C3FCC2C5678F}"/>
              </a:ext>
            </a:extLst>
          </p:cNvPr>
          <p:cNvSpPr/>
          <p:nvPr/>
        </p:nvSpPr>
        <p:spPr>
          <a:xfrm rot="20195316">
            <a:off x="2061287" y="320268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9" name="Minus Sign 98">
            <a:extLst>
              <a:ext uri="{FF2B5EF4-FFF2-40B4-BE49-F238E27FC236}">
                <a16:creationId xmlns:a16="http://schemas.microsoft.com/office/drawing/2014/main" id="{F871D05F-E72B-4EE1-AFDF-4042F02AB3D8}"/>
              </a:ext>
            </a:extLst>
          </p:cNvPr>
          <p:cNvSpPr/>
          <p:nvPr/>
        </p:nvSpPr>
        <p:spPr>
          <a:xfrm rot="995517">
            <a:off x="1644976" y="2546105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1" name="Minus Sign 100">
            <a:extLst>
              <a:ext uri="{FF2B5EF4-FFF2-40B4-BE49-F238E27FC236}">
                <a16:creationId xmlns:a16="http://schemas.microsoft.com/office/drawing/2014/main" id="{285BB8B4-DB00-4D34-ABE0-88662039339D}"/>
              </a:ext>
            </a:extLst>
          </p:cNvPr>
          <p:cNvSpPr/>
          <p:nvPr/>
        </p:nvSpPr>
        <p:spPr>
          <a:xfrm rot="20524956">
            <a:off x="4891907" y="2698506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2" name="Minus Sign 101">
            <a:extLst>
              <a:ext uri="{FF2B5EF4-FFF2-40B4-BE49-F238E27FC236}">
                <a16:creationId xmlns:a16="http://schemas.microsoft.com/office/drawing/2014/main" id="{AB07B01F-843C-4F15-818A-70A2CABF24C8}"/>
              </a:ext>
            </a:extLst>
          </p:cNvPr>
          <p:cNvSpPr/>
          <p:nvPr/>
        </p:nvSpPr>
        <p:spPr>
          <a:xfrm rot="20524956">
            <a:off x="4705743" y="3048531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" name="Minus Sign 102">
            <a:extLst>
              <a:ext uri="{FF2B5EF4-FFF2-40B4-BE49-F238E27FC236}">
                <a16:creationId xmlns:a16="http://schemas.microsoft.com/office/drawing/2014/main" id="{BF2EF307-BBA4-4058-929C-87091734A4CB}"/>
              </a:ext>
            </a:extLst>
          </p:cNvPr>
          <p:cNvSpPr/>
          <p:nvPr/>
        </p:nvSpPr>
        <p:spPr>
          <a:xfrm>
            <a:off x="8112008" y="40030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4" name="Minus Sign 103">
            <a:extLst>
              <a:ext uri="{FF2B5EF4-FFF2-40B4-BE49-F238E27FC236}">
                <a16:creationId xmlns:a16="http://schemas.microsoft.com/office/drawing/2014/main" id="{3B9960C9-35FD-4CF5-86FB-5B76B48EFB73}"/>
              </a:ext>
            </a:extLst>
          </p:cNvPr>
          <p:cNvSpPr/>
          <p:nvPr/>
        </p:nvSpPr>
        <p:spPr>
          <a:xfrm rot="335150">
            <a:off x="4872323" y="325923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" name="Minus Sign 104">
            <a:extLst>
              <a:ext uri="{FF2B5EF4-FFF2-40B4-BE49-F238E27FC236}">
                <a16:creationId xmlns:a16="http://schemas.microsoft.com/office/drawing/2014/main" id="{4DF0FE91-59EE-42D7-90AC-59D1DC8837CC}"/>
              </a:ext>
            </a:extLst>
          </p:cNvPr>
          <p:cNvSpPr/>
          <p:nvPr/>
        </p:nvSpPr>
        <p:spPr>
          <a:xfrm rot="20524956">
            <a:off x="1595807" y="323175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" name="Minus Sign 105">
            <a:extLst>
              <a:ext uri="{FF2B5EF4-FFF2-40B4-BE49-F238E27FC236}">
                <a16:creationId xmlns:a16="http://schemas.microsoft.com/office/drawing/2014/main" id="{6BF9C6AA-44C5-4A2C-9646-99B53845F0C2}"/>
              </a:ext>
            </a:extLst>
          </p:cNvPr>
          <p:cNvSpPr/>
          <p:nvPr/>
        </p:nvSpPr>
        <p:spPr>
          <a:xfrm rot="3582384">
            <a:off x="5242999" y="313567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7" name="Minus Sign 106">
            <a:extLst>
              <a:ext uri="{FF2B5EF4-FFF2-40B4-BE49-F238E27FC236}">
                <a16:creationId xmlns:a16="http://schemas.microsoft.com/office/drawing/2014/main" id="{9AEB0586-EF7D-4C99-9EFB-2ADD901316D1}"/>
              </a:ext>
            </a:extLst>
          </p:cNvPr>
          <p:cNvSpPr/>
          <p:nvPr/>
        </p:nvSpPr>
        <p:spPr>
          <a:xfrm>
            <a:off x="8329420" y="410929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8" name="Minus Sign 107">
            <a:extLst>
              <a:ext uri="{FF2B5EF4-FFF2-40B4-BE49-F238E27FC236}">
                <a16:creationId xmlns:a16="http://schemas.microsoft.com/office/drawing/2014/main" id="{533B7AF1-D320-4712-AF89-9595AC9B200C}"/>
              </a:ext>
            </a:extLst>
          </p:cNvPr>
          <p:cNvSpPr/>
          <p:nvPr/>
        </p:nvSpPr>
        <p:spPr>
          <a:xfrm>
            <a:off x="8234102" y="422865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9" name="Minus Sign 108">
            <a:extLst>
              <a:ext uri="{FF2B5EF4-FFF2-40B4-BE49-F238E27FC236}">
                <a16:creationId xmlns:a16="http://schemas.microsoft.com/office/drawing/2014/main" id="{BD9D187A-BF3D-4974-8800-81FB3A111887}"/>
              </a:ext>
            </a:extLst>
          </p:cNvPr>
          <p:cNvSpPr/>
          <p:nvPr/>
        </p:nvSpPr>
        <p:spPr>
          <a:xfrm>
            <a:off x="8131653" y="44873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0" name="Minus Sign 109">
            <a:extLst>
              <a:ext uri="{FF2B5EF4-FFF2-40B4-BE49-F238E27FC236}">
                <a16:creationId xmlns:a16="http://schemas.microsoft.com/office/drawing/2014/main" id="{64607458-76BD-4750-BAB5-9C8D0E3D2A4A}"/>
              </a:ext>
            </a:extLst>
          </p:cNvPr>
          <p:cNvSpPr/>
          <p:nvPr/>
        </p:nvSpPr>
        <p:spPr>
          <a:xfrm>
            <a:off x="8452974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1" name="Minus Sign 110">
            <a:extLst>
              <a:ext uri="{FF2B5EF4-FFF2-40B4-BE49-F238E27FC236}">
                <a16:creationId xmlns:a16="http://schemas.microsoft.com/office/drawing/2014/main" id="{5F05D897-61BA-446C-9AA5-0338D637A57A}"/>
              </a:ext>
            </a:extLst>
          </p:cNvPr>
          <p:cNvSpPr/>
          <p:nvPr/>
        </p:nvSpPr>
        <p:spPr>
          <a:xfrm rot="802867">
            <a:off x="5032618" y="2887869"/>
            <a:ext cx="391986" cy="262784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2" name="Minus Sign 111">
            <a:extLst>
              <a:ext uri="{FF2B5EF4-FFF2-40B4-BE49-F238E27FC236}">
                <a16:creationId xmlns:a16="http://schemas.microsoft.com/office/drawing/2014/main" id="{DE0A7C4B-FA9A-4810-AB5B-0FC9ADAF320C}"/>
              </a:ext>
            </a:extLst>
          </p:cNvPr>
          <p:cNvSpPr/>
          <p:nvPr/>
        </p:nvSpPr>
        <p:spPr>
          <a:xfrm rot="2191876">
            <a:off x="5441456" y="312497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3" name="Minus Sign 112">
            <a:extLst>
              <a:ext uri="{FF2B5EF4-FFF2-40B4-BE49-F238E27FC236}">
                <a16:creationId xmlns:a16="http://schemas.microsoft.com/office/drawing/2014/main" id="{53B3AA37-8790-4C59-9DF8-4415473BD4BF}"/>
              </a:ext>
            </a:extLst>
          </p:cNvPr>
          <p:cNvSpPr/>
          <p:nvPr/>
        </p:nvSpPr>
        <p:spPr>
          <a:xfrm>
            <a:off x="7854321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4" name="Minus Sign 113">
            <a:extLst>
              <a:ext uri="{FF2B5EF4-FFF2-40B4-BE49-F238E27FC236}">
                <a16:creationId xmlns:a16="http://schemas.microsoft.com/office/drawing/2014/main" id="{F7A3055C-7ED7-430D-AC7F-A378B9B77F6E}"/>
              </a:ext>
            </a:extLst>
          </p:cNvPr>
          <p:cNvSpPr/>
          <p:nvPr/>
        </p:nvSpPr>
        <p:spPr>
          <a:xfrm>
            <a:off x="7655600" y="450647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5" name="Minus Sign 114">
            <a:extLst>
              <a:ext uri="{FF2B5EF4-FFF2-40B4-BE49-F238E27FC236}">
                <a16:creationId xmlns:a16="http://schemas.microsoft.com/office/drawing/2014/main" id="{E647F809-CF3E-470D-95F1-F5C611528281}"/>
              </a:ext>
            </a:extLst>
          </p:cNvPr>
          <p:cNvSpPr/>
          <p:nvPr/>
        </p:nvSpPr>
        <p:spPr>
          <a:xfrm>
            <a:off x="8489203" y="362099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6" name="Minus Sign 115">
            <a:extLst>
              <a:ext uri="{FF2B5EF4-FFF2-40B4-BE49-F238E27FC236}">
                <a16:creationId xmlns:a16="http://schemas.microsoft.com/office/drawing/2014/main" id="{C31CF6F2-AAAD-4F32-9EDD-6A3A066B8D0A}"/>
              </a:ext>
            </a:extLst>
          </p:cNvPr>
          <p:cNvSpPr/>
          <p:nvPr/>
        </p:nvSpPr>
        <p:spPr>
          <a:xfrm>
            <a:off x="8607329" y="350673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7" name="Minus Sign 116">
            <a:extLst>
              <a:ext uri="{FF2B5EF4-FFF2-40B4-BE49-F238E27FC236}">
                <a16:creationId xmlns:a16="http://schemas.microsoft.com/office/drawing/2014/main" id="{680189D3-0647-45FE-A310-CB5F29E20EC4}"/>
              </a:ext>
            </a:extLst>
          </p:cNvPr>
          <p:cNvSpPr/>
          <p:nvPr/>
        </p:nvSpPr>
        <p:spPr>
          <a:xfrm>
            <a:off x="8515157" y="340122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42F016C-4319-43EC-A5A3-816308A84C2C}"/>
              </a:ext>
            </a:extLst>
          </p:cNvPr>
          <p:cNvSpPr txBox="1"/>
          <p:nvPr/>
        </p:nvSpPr>
        <p:spPr>
          <a:xfrm>
            <a:off x="3389083" y="489990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graphicFrame>
        <p:nvGraphicFramePr>
          <p:cNvPr id="118" name="Diagrama 3">
            <a:extLst>
              <a:ext uri="{FF2B5EF4-FFF2-40B4-BE49-F238E27FC236}">
                <a16:creationId xmlns:a16="http://schemas.microsoft.com/office/drawing/2014/main" id="{52234991-29EB-42E6-9CC3-319684D83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870362"/>
              </p:ext>
            </p:extLst>
          </p:nvPr>
        </p:nvGraphicFramePr>
        <p:xfrm>
          <a:off x="1942227" y="4100150"/>
          <a:ext cx="3845879" cy="1926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9292CC-3A9F-430A-B327-C5885B769B52}"/>
              </a:ext>
            </a:extLst>
          </p:cNvPr>
          <p:cNvSpPr txBox="1"/>
          <p:nvPr/>
        </p:nvSpPr>
        <p:spPr>
          <a:xfrm>
            <a:off x="4331372" y="425727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F20C2F9-5C96-4397-A1EF-C32ADA87BD53}"/>
              </a:ext>
            </a:extLst>
          </p:cNvPr>
          <p:cNvSpPr txBox="1"/>
          <p:nvPr/>
        </p:nvSpPr>
        <p:spPr>
          <a:xfrm>
            <a:off x="4779003" y="440880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D19DA0-B0C2-4326-B81D-4632CE7BBE3E}"/>
              </a:ext>
            </a:extLst>
          </p:cNvPr>
          <p:cNvSpPr txBox="1"/>
          <p:nvPr/>
        </p:nvSpPr>
        <p:spPr>
          <a:xfrm>
            <a:off x="4997991" y="4639709"/>
            <a:ext cx="30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4B10572-AD55-4D9C-88A7-1FA0A7D1F785}"/>
              </a:ext>
            </a:extLst>
          </p:cNvPr>
          <p:cNvSpPr txBox="1"/>
          <p:nvPr/>
        </p:nvSpPr>
        <p:spPr>
          <a:xfrm>
            <a:off x="4631700" y="40741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6A4BFD-B56D-4D61-ADDB-11DBD8127B2C}"/>
              </a:ext>
            </a:extLst>
          </p:cNvPr>
          <p:cNvSpPr txBox="1"/>
          <p:nvPr/>
        </p:nvSpPr>
        <p:spPr>
          <a:xfrm>
            <a:off x="4089573" y="46656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A176B99-AC6D-4CFA-B7B3-B6C46930DF3E}"/>
              </a:ext>
            </a:extLst>
          </p:cNvPr>
          <p:cNvSpPr txBox="1"/>
          <p:nvPr/>
        </p:nvSpPr>
        <p:spPr>
          <a:xfrm>
            <a:off x="5104102" y="442596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2DDA8F-FC4E-4E7E-89F0-FAF32824200B}"/>
              </a:ext>
            </a:extLst>
          </p:cNvPr>
          <p:cNvSpPr txBox="1"/>
          <p:nvPr/>
        </p:nvSpPr>
        <p:spPr>
          <a:xfrm>
            <a:off x="5443354" y="481183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3816053-7D3B-4429-9445-86841960BC82}"/>
              </a:ext>
            </a:extLst>
          </p:cNvPr>
          <p:cNvSpPr txBox="1"/>
          <p:nvPr/>
        </p:nvSpPr>
        <p:spPr>
          <a:xfrm>
            <a:off x="5348921" y="452458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E205450-AE98-4CD4-9082-2A0EA0D36C1B}"/>
              </a:ext>
            </a:extLst>
          </p:cNvPr>
          <p:cNvSpPr txBox="1"/>
          <p:nvPr/>
        </p:nvSpPr>
        <p:spPr>
          <a:xfrm>
            <a:off x="5672976" y="4684950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328B6F4-E2BF-4EFA-AFAF-891CD9C8AB3C}"/>
              </a:ext>
            </a:extLst>
          </p:cNvPr>
          <p:cNvSpPr txBox="1"/>
          <p:nvPr/>
        </p:nvSpPr>
        <p:spPr>
          <a:xfrm>
            <a:off x="3552761" y="40367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98055B9-2823-4884-9D11-A3A64971DECB}"/>
              </a:ext>
            </a:extLst>
          </p:cNvPr>
          <p:cNvSpPr txBox="1"/>
          <p:nvPr/>
        </p:nvSpPr>
        <p:spPr>
          <a:xfrm>
            <a:off x="5643718" y="4466262"/>
            <a:ext cx="240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6674794-F58B-49DA-B609-41C194A140D3}"/>
              </a:ext>
            </a:extLst>
          </p:cNvPr>
          <p:cNvSpPr txBox="1"/>
          <p:nvPr/>
        </p:nvSpPr>
        <p:spPr>
          <a:xfrm>
            <a:off x="5843265" y="4845739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54B83A-382A-4CA3-9662-CBC9FA6550D2}"/>
              </a:ext>
            </a:extLst>
          </p:cNvPr>
          <p:cNvSpPr txBox="1"/>
          <p:nvPr/>
        </p:nvSpPr>
        <p:spPr>
          <a:xfrm>
            <a:off x="4261191" y="394076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80EFF28-AE3B-4513-8AAD-32A67B662ADE}"/>
              </a:ext>
            </a:extLst>
          </p:cNvPr>
          <p:cNvSpPr txBox="1"/>
          <p:nvPr/>
        </p:nvSpPr>
        <p:spPr>
          <a:xfrm>
            <a:off x="4907230" y="415983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70" name="Llamada de flecha hacia abajo 4">
            <a:extLst>
              <a:ext uri="{FF2B5EF4-FFF2-40B4-BE49-F238E27FC236}">
                <a16:creationId xmlns:a16="http://schemas.microsoft.com/office/drawing/2014/main" id="{D4ADF02D-19F7-4531-A4AD-2FB8B85F4C0A}"/>
              </a:ext>
            </a:extLst>
          </p:cNvPr>
          <p:cNvSpPr/>
          <p:nvPr/>
        </p:nvSpPr>
        <p:spPr>
          <a:xfrm rot="275710">
            <a:off x="2186" y="1391810"/>
            <a:ext cx="1293859" cy="976209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Muestras de ADN de la familia</a:t>
            </a:r>
          </a:p>
        </p:txBody>
      </p:sp>
    </p:spTree>
    <p:extLst>
      <p:ext uri="{BB962C8B-B14F-4D97-AF65-F5344CB8AC3E}">
        <p14:creationId xmlns:p14="http://schemas.microsoft.com/office/powerpoint/2010/main" val="10098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8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6BF3-E896-4A3F-AFFD-BA155CE2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¿Como identificar nuestra variante de interés?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7A7D1-CD0B-41FA-A48D-528555506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Después el </a:t>
            </a:r>
            <a:r>
              <a:rPr lang="es-CL" b="1" dirty="0"/>
              <a:t>alineamiento de secuencias </a:t>
            </a:r>
            <a:r>
              <a:rPr lang="es-CL" dirty="0"/>
              <a:t>y </a:t>
            </a:r>
            <a:r>
              <a:rPr lang="es-CL" b="1" dirty="0"/>
              <a:t>el llamado de variantes</a:t>
            </a:r>
            <a:r>
              <a:rPr lang="es-CL" dirty="0"/>
              <a:t> tenemos una lista </a:t>
            </a:r>
            <a:r>
              <a:rPr lang="es-CL" b="1" dirty="0"/>
              <a:t>enorme </a:t>
            </a:r>
            <a:r>
              <a:rPr lang="es-CL" dirty="0"/>
              <a:t>de variantes.</a:t>
            </a:r>
          </a:p>
          <a:p>
            <a:pPr lvl="1"/>
            <a:r>
              <a:rPr lang="es-CL" dirty="0"/>
              <a:t>Contiene todas las variantes identificadas (…y ciertas errores) que existen en el exoma de un individuo.</a:t>
            </a:r>
          </a:p>
          <a:p>
            <a:pPr lvl="2"/>
            <a:r>
              <a:rPr lang="es-CL" dirty="0"/>
              <a:t>~1 por cada 1000 bases!!!</a:t>
            </a:r>
          </a:p>
          <a:p>
            <a:pPr lvl="1"/>
            <a:r>
              <a:rPr lang="es-CL" dirty="0"/>
              <a:t>Es poco practicó de verificar cada una.</a:t>
            </a:r>
          </a:p>
          <a:p>
            <a:pPr lvl="1"/>
            <a:r>
              <a:rPr lang="es-CL" dirty="0"/>
              <a:t>Lo que podemos hacer es </a:t>
            </a:r>
            <a:r>
              <a:rPr lang="es-CL" b="1" dirty="0"/>
              <a:t>filtrar</a:t>
            </a:r>
            <a:r>
              <a:rPr lang="es-CL" dirty="0"/>
              <a:t> la lista según </a:t>
            </a:r>
            <a:r>
              <a:rPr lang="es-CL" b="1" dirty="0"/>
              <a:t>atributos</a:t>
            </a:r>
            <a:r>
              <a:rPr lang="es-CL" dirty="0"/>
              <a:t> que esperamos encontrar en nuestra variante de interés.</a:t>
            </a:r>
          </a:p>
        </p:txBody>
      </p:sp>
    </p:spTree>
    <p:extLst>
      <p:ext uri="{BB962C8B-B14F-4D97-AF65-F5344CB8AC3E}">
        <p14:creationId xmlns:p14="http://schemas.microsoft.com/office/powerpoint/2010/main" val="335042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Pistas para filtración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Volvemos a nuestro escenario de principio.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72880" y="3150126"/>
            <a:ext cx="635015" cy="601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e 4"/>
          <p:cNvSpPr/>
          <p:nvPr/>
        </p:nvSpPr>
        <p:spPr>
          <a:xfrm>
            <a:off x="2042909" y="3150126"/>
            <a:ext cx="618305" cy="618327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6" name="Elipse 5"/>
          <p:cNvSpPr/>
          <p:nvPr/>
        </p:nvSpPr>
        <p:spPr>
          <a:xfrm>
            <a:off x="457479" y="4514114"/>
            <a:ext cx="664259" cy="666466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1436114" y="4507384"/>
            <a:ext cx="595327" cy="6079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7"/>
          <p:cNvCxnSpPr>
            <a:stCxn id="4" idx="3"/>
            <a:endCxn id="5" idx="2"/>
          </p:cNvCxnSpPr>
          <p:nvPr/>
        </p:nvCxnSpPr>
        <p:spPr>
          <a:xfrm>
            <a:off x="1407895" y="3450934"/>
            <a:ext cx="635014" cy="8356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725402" y="3450934"/>
            <a:ext cx="8355" cy="952558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789609" y="4388407"/>
            <a:ext cx="1843424" cy="15085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>
            <a:endCxn id="6" idx="0"/>
          </p:cNvCxnSpPr>
          <p:nvPr/>
        </p:nvCxnSpPr>
        <p:spPr>
          <a:xfrm>
            <a:off x="789609" y="4403492"/>
            <a:ext cx="0" cy="110622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endCxn id="7" idx="0"/>
          </p:cNvCxnSpPr>
          <p:nvPr/>
        </p:nvCxnSpPr>
        <p:spPr>
          <a:xfrm>
            <a:off x="1733778" y="4396763"/>
            <a:ext cx="0" cy="110621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echa derecha 12"/>
          <p:cNvSpPr/>
          <p:nvPr/>
        </p:nvSpPr>
        <p:spPr>
          <a:xfrm rot="3338905">
            <a:off x="311258" y="4356591"/>
            <a:ext cx="292441" cy="259029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echa derecha 13"/>
          <p:cNvSpPr/>
          <p:nvPr/>
        </p:nvSpPr>
        <p:spPr>
          <a:xfrm rot="3338905">
            <a:off x="592488" y="2914275"/>
            <a:ext cx="292441" cy="259029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 derecha 14"/>
          <p:cNvSpPr/>
          <p:nvPr/>
        </p:nvSpPr>
        <p:spPr>
          <a:xfrm rot="3338905">
            <a:off x="1999697" y="2914275"/>
            <a:ext cx="292441" cy="259029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/>
          <p:cNvSpPr/>
          <p:nvPr/>
        </p:nvSpPr>
        <p:spPr>
          <a:xfrm>
            <a:off x="2335369" y="4505758"/>
            <a:ext cx="595327" cy="60797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/>
          <p:cNvCxnSpPr>
            <a:endCxn id="16" idx="0"/>
          </p:cNvCxnSpPr>
          <p:nvPr/>
        </p:nvCxnSpPr>
        <p:spPr>
          <a:xfrm>
            <a:off x="2633033" y="4395137"/>
            <a:ext cx="0" cy="110621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H="1">
            <a:off x="2222569" y="4378425"/>
            <a:ext cx="818834" cy="860644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Marcador de contenido 2"/>
          <p:cNvSpPr txBox="1">
            <a:spLocks/>
          </p:cNvSpPr>
          <p:nvPr/>
        </p:nvSpPr>
        <p:spPr>
          <a:xfrm>
            <a:off x="2673089" y="2110154"/>
            <a:ext cx="6094441" cy="408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Estamos intentando de identificar una variante que puede causar enfermedad en este familia. 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 variante debe tener ciertas características…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obvio: debe ser </a:t>
            </a:r>
            <a:r>
              <a:rPr lang="es-C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deletéreo</a:t>
            </a: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Debe ser </a:t>
            </a:r>
            <a:r>
              <a:rPr lang="es-C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raro</a:t>
            </a: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Debe estar </a:t>
            </a:r>
            <a:r>
              <a:rPr lang="es-C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</a:t>
            </a: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 el padre y su hija pero </a:t>
            </a:r>
            <a:r>
              <a:rPr lang="es-C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ausente</a:t>
            </a: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 la madre.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Este información puede ser usado para filtrar los llamados de variantes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393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Filtración y Anotación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572000"/>
          </a:xfrm>
        </p:spPr>
        <p:txBody>
          <a:bodyPr>
            <a:normAutofit/>
          </a:bodyPr>
          <a:lstStyle/>
          <a:p>
            <a:r>
              <a:rPr lang="es-CL" dirty="0"/>
              <a:t>Entonces, estamos buscando una variante rara, deletérea, presente en personas especificas.</a:t>
            </a:r>
          </a:p>
          <a:p>
            <a:pPr lvl="1"/>
            <a:r>
              <a:rPr lang="es-CL" dirty="0"/>
              <a:t>Debemos </a:t>
            </a:r>
            <a:r>
              <a:rPr lang="es-CL" b="1" dirty="0"/>
              <a:t>encontrar un equilibro</a:t>
            </a:r>
            <a:r>
              <a:rPr lang="es-CL" dirty="0"/>
              <a:t> en secuenciación entre </a:t>
            </a:r>
            <a:r>
              <a:rPr lang="es-CL" b="1" dirty="0"/>
              <a:t>filtración excesiva </a:t>
            </a:r>
            <a:r>
              <a:rPr lang="es-CL" dirty="0"/>
              <a:t>y </a:t>
            </a:r>
            <a:r>
              <a:rPr lang="es-CL" b="1" dirty="0"/>
              <a:t>demasiada relajada</a:t>
            </a:r>
            <a:r>
              <a:rPr lang="es-CL" dirty="0"/>
              <a:t>.</a:t>
            </a:r>
            <a:endParaRPr lang="es-CL" u="sng" dirty="0"/>
          </a:p>
          <a:p>
            <a:pPr lvl="1"/>
            <a:r>
              <a:rPr lang="es-CL" u="sng" dirty="0"/>
              <a:t>Otro Problema</a:t>
            </a:r>
            <a:r>
              <a:rPr lang="es-CL" dirty="0"/>
              <a:t>: La información en nuestro archivo de variantes </a:t>
            </a:r>
            <a:r>
              <a:rPr lang="es-CL" b="1" dirty="0"/>
              <a:t>no es suficiente </a:t>
            </a:r>
            <a:r>
              <a:rPr lang="es-CL" dirty="0"/>
              <a:t>para filtrar variantes siguiendo los atributos que hemos definido!</a:t>
            </a:r>
          </a:p>
          <a:p>
            <a:pPr lvl="2"/>
            <a:r>
              <a:rPr lang="es-CL" dirty="0"/>
              <a:t>Solución: </a:t>
            </a:r>
            <a:r>
              <a:rPr lang="es-CL" b="1" dirty="0"/>
              <a:t>anotación de variantes</a:t>
            </a:r>
            <a:r>
              <a:rPr lang="es-C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91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Filtración Durante Llamado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492950"/>
          </a:xfrm>
        </p:spPr>
        <p:txBody>
          <a:bodyPr>
            <a:normAutofit/>
          </a:bodyPr>
          <a:lstStyle/>
          <a:p>
            <a:r>
              <a:rPr lang="es-CL" dirty="0"/>
              <a:t>Durante el llamado de variantes, ciertas opciones permiten </a:t>
            </a:r>
            <a:r>
              <a:rPr lang="es-CL" b="1" dirty="0"/>
              <a:t>señalar</a:t>
            </a:r>
            <a:r>
              <a:rPr lang="es-CL" dirty="0"/>
              <a:t>/</a:t>
            </a:r>
            <a:r>
              <a:rPr lang="es-CL" b="1" dirty="0"/>
              <a:t>eliminar</a:t>
            </a:r>
            <a:r>
              <a:rPr lang="es-CL" dirty="0"/>
              <a:t> variantes con atributos descalificadores.</a:t>
            </a:r>
          </a:p>
          <a:p>
            <a:pPr lvl="1"/>
            <a:r>
              <a:rPr lang="es-CL" dirty="0"/>
              <a:t>La columna ‘FILTER’ de la salida (.VCF) sirve para esta información.</a:t>
            </a:r>
          </a:p>
          <a:p>
            <a:pPr lvl="2"/>
            <a:r>
              <a:rPr lang="es-CL" dirty="0" err="1"/>
              <a:t>E.g</a:t>
            </a:r>
            <a:r>
              <a:rPr lang="es-CL" dirty="0"/>
              <a:t>. Loci con variante hipotética tiene un índice de confianza menos de 10.</a:t>
            </a:r>
          </a:p>
          <a:p>
            <a:pPr lvl="1"/>
            <a:r>
              <a:rPr lang="es-CL" dirty="0"/>
              <a:t>Podemos también usar el llamado de genotipos para filtrar. </a:t>
            </a:r>
          </a:p>
          <a:p>
            <a:pPr marL="0" indent="0" algn="ctr">
              <a:buNone/>
            </a:pPr>
            <a:r>
              <a:rPr lang="es-CL" sz="1800" dirty="0" err="1"/>
              <a:t>E.g</a:t>
            </a:r>
            <a:r>
              <a:rPr lang="es-CL" sz="1800" dirty="0"/>
              <a:t>. La enfermedad en nuestra familia debería seguir el patrón de genotipo siguiente: Padre:0/1, Madre:0/0, Hija:0/1</a:t>
            </a:r>
            <a:endParaRPr lang="es-CL" sz="2400" dirty="0"/>
          </a:p>
        </p:txBody>
      </p:sp>
      <p:pic>
        <p:nvPicPr>
          <p:cNvPr id="5" name="Imagen 4" descr="Captura de pantalla 2017-03-20 a las 4.23.51 p.m..png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1" b="2444"/>
          <a:stretch/>
        </p:blipFill>
        <p:spPr>
          <a:xfrm>
            <a:off x="0" y="6275714"/>
            <a:ext cx="7516019" cy="73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2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Anotación: Variantes Conocidas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Existe una forma de anotación que se puede incluir en el archivo de variantes (.</a:t>
            </a:r>
            <a:r>
              <a:rPr lang="es-CL" dirty="0" err="1"/>
              <a:t>vcf</a:t>
            </a:r>
            <a:r>
              <a:rPr lang="es-CL" dirty="0"/>
              <a:t>).</a:t>
            </a:r>
          </a:p>
          <a:p>
            <a:pPr lvl="1"/>
            <a:r>
              <a:rPr lang="es-CL" dirty="0"/>
              <a:t>La línea ‘ID’ contiene un </a:t>
            </a:r>
            <a:r>
              <a:rPr lang="es-CL" b="1" dirty="0"/>
              <a:t>identificador </a:t>
            </a:r>
            <a:r>
              <a:rPr lang="es-CL" dirty="0"/>
              <a:t>(</a:t>
            </a:r>
            <a:r>
              <a:rPr lang="es-CL" b="1" dirty="0"/>
              <a:t>número rs</a:t>
            </a:r>
            <a:r>
              <a:rPr lang="es-CL" dirty="0"/>
              <a:t>)</a:t>
            </a:r>
            <a:r>
              <a:rPr lang="es-CL" b="1" dirty="0"/>
              <a:t> </a:t>
            </a:r>
            <a:r>
              <a:rPr lang="es-CL" dirty="0"/>
              <a:t>del base de datos </a:t>
            </a:r>
            <a:r>
              <a:rPr lang="es-CL" b="1" dirty="0"/>
              <a:t>dbSNP</a:t>
            </a:r>
            <a:r>
              <a:rPr lang="es-CL" dirty="0"/>
              <a:t>.</a:t>
            </a:r>
          </a:p>
        </p:txBody>
      </p:sp>
      <p:pic>
        <p:nvPicPr>
          <p:cNvPr id="4" name="Imagen 3" descr="Captura de pantalla 2017-03-20 a las 4.23.51 p.m.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58" y="3347608"/>
            <a:ext cx="7516019" cy="2890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B0D7BF-9273-4304-8835-4FD0CAF99975}"/>
              </a:ext>
            </a:extLst>
          </p:cNvPr>
          <p:cNvSpPr/>
          <p:nvPr/>
        </p:nvSpPr>
        <p:spPr>
          <a:xfrm>
            <a:off x="1684421" y="5402179"/>
            <a:ext cx="493295" cy="83620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25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Otros Bases De Datos de Variantes Conocidas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533314"/>
          </a:xfrm>
        </p:spPr>
        <p:txBody>
          <a:bodyPr>
            <a:normAutofit/>
          </a:bodyPr>
          <a:lstStyle/>
          <a:p>
            <a:r>
              <a:rPr lang="es-CL" dirty="0"/>
              <a:t>Existe varios otros base de datos que cumplen servicios similar a </a:t>
            </a:r>
            <a:r>
              <a:rPr lang="es-CL" b="1" dirty="0" err="1"/>
              <a:t>dbSNP</a:t>
            </a:r>
            <a:r>
              <a:rPr lang="es-CL" dirty="0"/>
              <a:t>.</a:t>
            </a:r>
          </a:p>
          <a:p>
            <a:pPr lvl="1"/>
            <a:r>
              <a:rPr lang="es-CL" dirty="0"/>
              <a:t>Corresponden a recursos como el </a:t>
            </a:r>
            <a:r>
              <a:rPr lang="es-CL" b="1" dirty="0"/>
              <a:t>1000 </a:t>
            </a:r>
            <a:r>
              <a:rPr lang="es-CL" b="1" dirty="0" err="1"/>
              <a:t>Genomes</a:t>
            </a:r>
            <a:r>
              <a:rPr lang="es-CL" b="1" dirty="0"/>
              <a:t> Project</a:t>
            </a:r>
            <a:r>
              <a:rPr lang="es-CL" dirty="0"/>
              <a:t>,</a:t>
            </a:r>
            <a:r>
              <a:rPr lang="es-CL" b="1" dirty="0"/>
              <a:t> </a:t>
            </a:r>
            <a:r>
              <a:rPr lang="es-CL" dirty="0"/>
              <a:t>el </a:t>
            </a:r>
            <a:r>
              <a:rPr lang="es-CL" b="1" dirty="0"/>
              <a:t>Exome Aggregation Consortium </a:t>
            </a:r>
            <a:r>
              <a:rPr lang="es-CL" dirty="0"/>
              <a:t>(</a:t>
            </a:r>
            <a:r>
              <a:rPr lang="es-CL" dirty="0" err="1"/>
              <a:t>ExAC</a:t>
            </a:r>
            <a:r>
              <a:rPr lang="es-CL" dirty="0"/>
              <a:t>), el </a:t>
            </a:r>
            <a:r>
              <a:rPr lang="es-CL" b="1" dirty="0"/>
              <a:t>Exome Variant Server </a:t>
            </a:r>
            <a:r>
              <a:rPr lang="es-CL" dirty="0"/>
              <a:t>(EVS) o </a:t>
            </a:r>
            <a:r>
              <a:rPr lang="es-CL" b="1" dirty="0"/>
              <a:t>Kaviar</a:t>
            </a:r>
            <a:r>
              <a:rPr lang="es-CL" dirty="0"/>
              <a:t>.</a:t>
            </a:r>
          </a:p>
          <a:p>
            <a:r>
              <a:rPr lang="es-CL" sz="2200" dirty="0"/>
              <a:t>Las base de datos proporcionan listas de variantes con su frecuencia en la población (</a:t>
            </a:r>
            <a:r>
              <a:rPr lang="es-CL" sz="2200" dirty="0" err="1"/>
              <a:t>nombr</a:t>
            </a:r>
            <a:r>
              <a:rPr lang="es-CL" sz="2200" dirty="0"/>
              <a:t>. </a:t>
            </a:r>
            <a:r>
              <a:rPr lang="es-CL" sz="2200" b="1" dirty="0"/>
              <a:t>frecuencia de alelo menor</a:t>
            </a:r>
            <a:r>
              <a:rPr lang="es-CL" sz="2200" dirty="0"/>
              <a:t>). </a:t>
            </a:r>
          </a:p>
          <a:p>
            <a:pPr lvl="1"/>
            <a:r>
              <a:rPr lang="es-CL" sz="1800" dirty="0"/>
              <a:t>Podemos usar este lista para </a:t>
            </a:r>
            <a:r>
              <a:rPr lang="es-CL" sz="1800" b="1" dirty="0"/>
              <a:t>filtrar variantes común </a:t>
            </a:r>
            <a:r>
              <a:rPr lang="es-CL" sz="1800" dirty="0"/>
              <a:t>(= que existe en ~1% de la población) que existen en la familia (por qué solo no interesa variantes raras).</a:t>
            </a:r>
          </a:p>
        </p:txBody>
      </p:sp>
    </p:spTree>
    <p:extLst>
      <p:ext uri="{BB962C8B-B14F-4D97-AF65-F5344CB8AC3E}">
        <p14:creationId xmlns:p14="http://schemas.microsoft.com/office/powerpoint/2010/main" val="340286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Anotación Basados por los Genes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0772"/>
          </a:xfrm>
        </p:spPr>
        <p:txBody>
          <a:bodyPr>
            <a:normAutofit/>
          </a:bodyPr>
          <a:lstStyle/>
          <a:p>
            <a:r>
              <a:rPr lang="es-CL" b="1" dirty="0" err="1"/>
              <a:t>RefSeq</a:t>
            </a:r>
            <a:r>
              <a:rPr lang="es-CL" dirty="0"/>
              <a:t>, </a:t>
            </a:r>
            <a:r>
              <a:rPr lang="es-CL" b="1" dirty="0" err="1"/>
              <a:t>KnownGene</a:t>
            </a:r>
            <a:r>
              <a:rPr lang="es-CL" dirty="0"/>
              <a:t> o </a:t>
            </a:r>
            <a:r>
              <a:rPr lang="es-CL" b="1" dirty="0" err="1"/>
              <a:t>Ensembl</a:t>
            </a:r>
            <a:r>
              <a:rPr lang="es-CL" b="1" dirty="0"/>
              <a:t> Gene </a:t>
            </a:r>
            <a:r>
              <a:rPr lang="es-CL" dirty="0"/>
              <a:t>proporciona información sobre los genes en que se localiza los variantes:</a:t>
            </a:r>
          </a:p>
          <a:p>
            <a:pPr lvl="1"/>
            <a:r>
              <a:rPr lang="es-CL" dirty="0"/>
              <a:t>A cada variante corresponde un gen </a:t>
            </a:r>
          </a:p>
          <a:p>
            <a:pPr lvl="2"/>
            <a:r>
              <a:rPr lang="es-CL" dirty="0"/>
              <a:t>Ciertos genes están asociados con enfermedades raras.</a:t>
            </a:r>
          </a:p>
          <a:p>
            <a:pPr lvl="1"/>
            <a:r>
              <a:rPr lang="es-CL" dirty="0"/>
              <a:t>El cambio en ácidos aminos y en la estructura de la proteína debido a la mutación en comparación con la referencia.</a:t>
            </a:r>
          </a:p>
          <a:p>
            <a:pPr lvl="2"/>
            <a:r>
              <a:rPr lang="es-CL" dirty="0"/>
              <a:t>Si el de acido amino cambio la estructura de la proteína será </a:t>
            </a:r>
            <a:r>
              <a:rPr lang="es-CL" b="1" dirty="0"/>
              <a:t>no-</a:t>
            </a:r>
            <a:r>
              <a:rPr lang="es-CL" b="1" dirty="0" err="1"/>
              <a:t>sínonimo</a:t>
            </a:r>
            <a:r>
              <a:rPr lang="es-CL" dirty="0"/>
              <a:t>. Sino será </a:t>
            </a:r>
            <a:r>
              <a:rPr lang="es-CL" b="1" dirty="0"/>
              <a:t>sinónimo</a:t>
            </a:r>
            <a:r>
              <a:rPr lang="es-CL" dirty="0"/>
              <a:t>. Podemos filtrar los sinónimos que no van a generar enfermedades*.</a:t>
            </a:r>
          </a:p>
        </p:txBody>
      </p:sp>
    </p:spTree>
    <p:extLst>
      <p:ext uri="{BB962C8B-B14F-4D97-AF65-F5344CB8AC3E}">
        <p14:creationId xmlns:p14="http://schemas.microsoft.com/office/powerpoint/2010/main" val="19078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DCA9-4171-4383-82D2-A8615878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Autosómico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6476D-1BAA-4445-AFDC-DDB6E5B5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4457700" cy="47053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853771-5B53-467A-9C85-E9630C019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11" y="1600200"/>
            <a:ext cx="4225123" cy="4525963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F0BC2-8613-4AB4-B572-4773684902AF}"/>
              </a:ext>
            </a:extLst>
          </p:cNvPr>
          <p:cNvCxnSpPr/>
          <p:nvPr/>
        </p:nvCxnSpPr>
        <p:spPr>
          <a:xfrm>
            <a:off x="5525278" y="1860697"/>
            <a:ext cx="42530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FAD953-1E07-4D63-95AE-74C1B8DB564A}"/>
              </a:ext>
            </a:extLst>
          </p:cNvPr>
          <p:cNvSpPr txBox="1"/>
          <p:nvPr/>
        </p:nvSpPr>
        <p:spPr>
          <a:xfrm>
            <a:off x="5262478" y="1417638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Primos?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771C5-F53F-4BE3-B227-2622B4D1F177}"/>
              </a:ext>
            </a:extLst>
          </p:cNvPr>
          <p:cNvSpPr txBox="1"/>
          <p:nvPr/>
        </p:nvSpPr>
        <p:spPr>
          <a:xfrm>
            <a:off x="873457" y="128289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Dominante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3143C-9148-4F89-A818-455470AE40D0}"/>
              </a:ext>
            </a:extLst>
          </p:cNvPr>
          <p:cNvSpPr txBox="1"/>
          <p:nvPr/>
        </p:nvSpPr>
        <p:spPr>
          <a:xfrm>
            <a:off x="6614056" y="1343911"/>
            <a:ext cx="116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Recesivo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CE2E3A-E75F-4E4B-986E-73BB64AC22F4}"/>
              </a:ext>
            </a:extLst>
          </p:cNvPr>
          <p:cNvCxnSpPr>
            <a:endCxn id="3" idx="0"/>
          </p:cNvCxnSpPr>
          <p:nvPr/>
        </p:nvCxnSpPr>
        <p:spPr>
          <a:xfrm flipH="1">
            <a:off x="1573328" y="846138"/>
            <a:ext cx="1833849" cy="436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89FC1E-227B-4452-8BA6-08A540D985FE}"/>
              </a:ext>
            </a:extLst>
          </p:cNvPr>
          <p:cNvCxnSpPr>
            <a:cxnSpLocks/>
          </p:cNvCxnSpPr>
          <p:nvPr/>
        </p:nvCxnSpPr>
        <p:spPr>
          <a:xfrm>
            <a:off x="5805065" y="920806"/>
            <a:ext cx="1390337" cy="423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28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Anotaciones Basados en Filtración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Para algunas variantes, existe información sobre enfermedad que origina de previas estudias.</a:t>
            </a:r>
          </a:p>
          <a:p>
            <a:pPr lvl="1"/>
            <a:r>
              <a:rPr lang="es-CL" dirty="0"/>
              <a:t> Bases de datos como </a:t>
            </a:r>
            <a:r>
              <a:rPr lang="es-CL" b="1" dirty="0" err="1"/>
              <a:t>ClinVar</a:t>
            </a:r>
            <a:r>
              <a:rPr lang="es-CL" dirty="0"/>
              <a:t> tienen registros de asociación entre enfermedades y variantes.</a:t>
            </a:r>
          </a:p>
          <a:p>
            <a:pPr lvl="2"/>
            <a:r>
              <a:rPr lang="es-CL" dirty="0"/>
              <a:t>Pero con variantes muy raras seria sorprendente de encontrar información sobre la enfermedad ya en una base de datos. </a:t>
            </a:r>
          </a:p>
          <a:p>
            <a:r>
              <a:rPr lang="es-CL" dirty="0"/>
              <a:t>Anotaciones basados en filtración también incluyen </a:t>
            </a:r>
            <a:r>
              <a:rPr lang="es-CL" b="1" dirty="0"/>
              <a:t>predictores funcional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27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Predictores Funcional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72464"/>
          </a:xfrm>
        </p:spPr>
        <p:txBody>
          <a:bodyPr>
            <a:normAutofit/>
          </a:bodyPr>
          <a:lstStyle/>
          <a:p>
            <a:r>
              <a:rPr lang="es-CL" dirty="0"/>
              <a:t>Basado por la información que existe sobre la estructura de proteínas, existe programas que hacen </a:t>
            </a:r>
            <a:r>
              <a:rPr lang="es-CL" b="1" dirty="0"/>
              <a:t>predicción funcional</a:t>
            </a:r>
            <a:r>
              <a:rPr lang="es-CL" dirty="0"/>
              <a:t>. (</a:t>
            </a:r>
            <a:r>
              <a:rPr lang="es-CL" dirty="0" err="1"/>
              <a:t>E.g</a:t>
            </a:r>
            <a:r>
              <a:rPr lang="es-CL" dirty="0"/>
              <a:t> </a:t>
            </a:r>
            <a:r>
              <a:rPr lang="es-CL" b="1" dirty="0" err="1"/>
              <a:t>MutationTaster</a:t>
            </a:r>
            <a:r>
              <a:rPr lang="es-CL" dirty="0"/>
              <a:t>, </a:t>
            </a:r>
            <a:r>
              <a:rPr lang="es-CL" b="1" dirty="0"/>
              <a:t>SIFT</a:t>
            </a:r>
            <a:r>
              <a:rPr lang="es-CL" dirty="0"/>
              <a:t>, </a:t>
            </a:r>
            <a:r>
              <a:rPr lang="es-CL" b="1" dirty="0"/>
              <a:t>Polyphen2</a:t>
            </a:r>
            <a:r>
              <a:rPr lang="es-CL" dirty="0"/>
              <a:t>)</a:t>
            </a:r>
          </a:p>
          <a:p>
            <a:pPr lvl="1"/>
            <a:r>
              <a:rPr lang="es-CL" dirty="0"/>
              <a:t>El cambio de la estructura del ácido amino puede causar cambios funcionales dependiendo de donde ocurra el cambio.</a:t>
            </a:r>
          </a:p>
          <a:p>
            <a:pPr lvl="2"/>
            <a:r>
              <a:rPr lang="es-CL" dirty="0"/>
              <a:t>Este predicción funcional es un buen instrumento para juzgar si una variante puede causar enfermedad.</a:t>
            </a:r>
          </a:p>
          <a:p>
            <a:pPr lvl="2"/>
            <a:r>
              <a:rPr lang="es-CL" dirty="0"/>
              <a:t>Nota que varios programas usan indicadores diferentes de modo que los resultados </a:t>
            </a:r>
            <a:r>
              <a:rPr lang="es-CL" b="1" dirty="0"/>
              <a:t>no son los mismos por cada uno</a:t>
            </a:r>
            <a:r>
              <a:rPr lang="es-C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212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wAnnovar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Existen muchos recursos para la anotación de variantes dispersado a través diferentes servicios.</a:t>
            </a:r>
          </a:p>
          <a:p>
            <a:pPr lvl="1"/>
            <a:r>
              <a:rPr lang="es-CL" dirty="0"/>
              <a:t>Juntarlos puede ser un trabajo fastidioso.</a:t>
            </a:r>
          </a:p>
          <a:p>
            <a:r>
              <a:rPr lang="es-CL" dirty="0"/>
              <a:t>Agradecimiento, ya existen agregadores de herramientas. Un que es mas útil se llama </a:t>
            </a:r>
            <a:r>
              <a:rPr lang="es-CL" b="1" dirty="0"/>
              <a:t>Annovar</a:t>
            </a:r>
            <a:r>
              <a:rPr lang="es-CL" dirty="0"/>
              <a:t>.</a:t>
            </a:r>
          </a:p>
          <a:p>
            <a:pPr lvl="1"/>
            <a:r>
              <a:rPr lang="es-CL" dirty="0"/>
              <a:t>Para lo que faltan espacio para almacenar varios base de datos agregado por Annovar, tienen la posibilidad de usar el servicio en línea </a:t>
            </a:r>
            <a:r>
              <a:rPr lang="es-CL" b="1" dirty="0"/>
              <a:t>wAnnovar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02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¿Que Sigue?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198"/>
            <a:ext cx="8229600" cy="5629543"/>
          </a:xfrm>
        </p:spPr>
        <p:txBody>
          <a:bodyPr>
            <a:normAutofit/>
          </a:bodyPr>
          <a:lstStyle/>
          <a:p>
            <a:r>
              <a:rPr lang="es-CL" dirty="0"/>
              <a:t>Si después de todo la filtración la lista de variantes todavía esta larga (pero manejable), se puede consultar la literatura existente sobre los genes en que se encuentra las variantes. </a:t>
            </a:r>
          </a:p>
          <a:p>
            <a:pPr lvl="1"/>
            <a:r>
              <a:rPr lang="es-CL" dirty="0"/>
              <a:t>El </a:t>
            </a:r>
            <a:r>
              <a:rPr lang="es-CL" b="1" dirty="0"/>
              <a:t>Online Mendelian Inheritance in Man </a:t>
            </a:r>
            <a:r>
              <a:rPr lang="es-CL" dirty="0"/>
              <a:t>(OMIM)</a:t>
            </a:r>
          </a:p>
          <a:p>
            <a:pPr lvl="1"/>
            <a:r>
              <a:rPr lang="es-CL" b="1" dirty="0"/>
              <a:t>Genecards </a:t>
            </a:r>
          </a:p>
          <a:p>
            <a:r>
              <a:rPr lang="es-CL" dirty="0"/>
              <a:t>Pueden visionar como genes se relacionan entre ellos con herramientas en línea como </a:t>
            </a:r>
            <a:r>
              <a:rPr lang="es-CL" b="1" dirty="0"/>
              <a:t>STRING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733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 Secuenciación a Filtración</a:t>
            </a:r>
          </a:p>
        </p:txBody>
      </p:sp>
      <p:sp>
        <p:nvSpPr>
          <p:cNvPr id="44" name="Flecha curvada hacia la izquierda 20">
            <a:extLst>
              <a:ext uri="{FF2B5EF4-FFF2-40B4-BE49-F238E27FC236}">
                <a16:creationId xmlns:a16="http://schemas.microsoft.com/office/drawing/2014/main" id="{CC3178C2-9AAD-47B5-B688-E41309C60864}"/>
              </a:ext>
            </a:extLst>
          </p:cNvPr>
          <p:cNvSpPr/>
          <p:nvPr/>
        </p:nvSpPr>
        <p:spPr>
          <a:xfrm>
            <a:off x="1156228" y="2581584"/>
            <a:ext cx="7920035" cy="3000190"/>
          </a:xfrm>
          <a:prstGeom prst="curvedLeftArrow">
            <a:avLst>
              <a:gd name="adj1" fmla="val 25000"/>
              <a:gd name="adj2" fmla="val 400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0" name="Minus Sign 99">
            <a:extLst>
              <a:ext uri="{FF2B5EF4-FFF2-40B4-BE49-F238E27FC236}">
                <a16:creationId xmlns:a16="http://schemas.microsoft.com/office/drawing/2014/main" id="{FB0BE213-A328-4721-B18E-68FD3DE0D543}"/>
              </a:ext>
            </a:extLst>
          </p:cNvPr>
          <p:cNvSpPr/>
          <p:nvPr/>
        </p:nvSpPr>
        <p:spPr>
          <a:xfrm rot="502525">
            <a:off x="1392520" y="2763568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6" name="Marcador de contenido 7" descr="hiseq2500.png">
            <a:extLst>
              <a:ext uri="{FF2B5EF4-FFF2-40B4-BE49-F238E27FC236}">
                <a16:creationId xmlns:a16="http://schemas.microsoft.com/office/drawing/2014/main" id="{3495DB88-C913-464F-93BF-6B0D366B36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1" t="-2" r="-3562" b="-3097"/>
          <a:stretch/>
        </p:blipFill>
        <p:spPr>
          <a:xfrm>
            <a:off x="173147" y="2258854"/>
            <a:ext cx="1427998" cy="1371701"/>
          </a:xfrm>
          <a:prstGeom prst="rect">
            <a:avLst/>
          </a:prstGeom>
        </p:spPr>
      </p:pic>
      <p:sp>
        <p:nvSpPr>
          <p:cNvPr id="47" name="Flecha en U 12">
            <a:extLst>
              <a:ext uri="{FF2B5EF4-FFF2-40B4-BE49-F238E27FC236}">
                <a16:creationId xmlns:a16="http://schemas.microsoft.com/office/drawing/2014/main" id="{227BE9A0-D0D6-4503-98FA-4D464F83E266}"/>
              </a:ext>
            </a:extLst>
          </p:cNvPr>
          <p:cNvSpPr/>
          <p:nvPr/>
        </p:nvSpPr>
        <p:spPr>
          <a:xfrm flipH="1">
            <a:off x="1191971" y="2220434"/>
            <a:ext cx="2215254" cy="436337"/>
          </a:xfrm>
          <a:prstGeom prst="utur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prstTxWarp prst="textStop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/>
            <a:endParaRPr lang="en-GB" b="1" spc="150">
              <a:ln w="11430"/>
              <a:solidFill>
                <a:srgbClr val="F8F8F8"/>
              </a:solidFill>
              <a:effectLst/>
            </a:endParaRPr>
          </a:p>
        </p:txBody>
      </p:sp>
      <p:sp>
        <p:nvSpPr>
          <p:cNvPr id="48" name="CuadroTexto 17">
            <a:extLst>
              <a:ext uri="{FF2B5EF4-FFF2-40B4-BE49-F238E27FC236}">
                <a16:creationId xmlns:a16="http://schemas.microsoft.com/office/drawing/2014/main" id="{FA9ABEB6-74FA-4FAE-8E6B-937885F7033F}"/>
              </a:ext>
            </a:extLst>
          </p:cNvPr>
          <p:cNvSpPr txBox="1"/>
          <p:nvPr/>
        </p:nvSpPr>
        <p:spPr>
          <a:xfrm>
            <a:off x="211124" y="3583967"/>
            <a:ext cx="224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Secuenciación de alto rendimiento</a:t>
            </a:r>
          </a:p>
        </p:txBody>
      </p:sp>
      <p:sp>
        <p:nvSpPr>
          <p:cNvPr id="71" name="CuadroTexto 32">
            <a:extLst>
              <a:ext uri="{FF2B5EF4-FFF2-40B4-BE49-F238E27FC236}">
                <a16:creationId xmlns:a16="http://schemas.microsoft.com/office/drawing/2014/main" id="{98E36022-24B4-4112-8650-78897C0CD42A}"/>
              </a:ext>
            </a:extLst>
          </p:cNvPr>
          <p:cNvSpPr txBox="1"/>
          <p:nvPr/>
        </p:nvSpPr>
        <p:spPr>
          <a:xfrm>
            <a:off x="2390575" y="3507128"/>
            <a:ext cx="284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de calidad (QC)</a:t>
            </a:r>
          </a:p>
        </p:txBody>
      </p:sp>
      <p:pic>
        <p:nvPicPr>
          <p:cNvPr id="72" name="Content Placeholder 4">
            <a:extLst>
              <a:ext uri="{FF2B5EF4-FFF2-40B4-BE49-F238E27FC236}">
                <a16:creationId xmlns:a16="http://schemas.microsoft.com/office/drawing/2014/main" id="{70C632A7-D5D9-4154-8CBD-F095F332FD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32" y="2397943"/>
            <a:ext cx="1590529" cy="7944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3" name="Picture 4">
            <a:extLst>
              <a:ext uri="{FF2B5EF4-FFF2-40B4-BE49-F238E27FC236}">
                <a16:creationId xmlns:a16="http://schemas.microsoft.com/office/drawing/2014/main" id="{1EC13C85-853F-453A-B63A-1C6DC97838D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32" y="2572273"/>
            <a:ext cx="1412558" cy="91843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4" name="CuadroTexto 2">
            <a:extLst>
              <a:ext uri="{FF2B5EF4-FFF2-40B4-BE49-F238E27FC236}">
                <a16:creationId xmlns:a16="http://schemas.microsoft.com/office/drawing/2014/main" id="{C08AD509-76B0-4634-B673-649AC74D0702}"/>
              </a:ext>
            </a:extLst>
          </p:cNvPr>
          <p:cNvSpPr txBox="1"/>
          <p:nvPr/>
        </p:nvSpPr>
        <p:spPr>
          <a:xfrm>
            <a:off x="883051" y="4480972"/>
            <a:ext cx="1604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/>
              <a:t>Proceso de validación</a:t>
            </a:r>
          </a:p>
          <a:p>
            <a:pPr algn="ctr"/>
            <a:r>
              <a:rPr lang="es-CL" b="1" dirty="0"/>
              <a:t>(laboratorio)</a:t>
            </a:r>
          </a:p>
        </p:txBody>
      </p:sp>
      <p:sp>
        <p:nvSpPr>
          <p:cNvPr id="75" name="Flecha derecha 45">
            <a:extLst>
              <a:ext uri="{FF2B5EF4-FFF2-40B4-BE49-F238E27FC236}">
                <a16:creationId xmlns:a16="http://schemas.microsoft.com/office/drawing/2014/main" id="{16D68650-CF9F-4890-9D78-80C80F60DBD7}"/>
              </a:ext>
            </a:extLst>
          </p:cNvPr>
          <p:cNvSpPr/>
          <p:nvPr/>
        </p:nvSpPr>
        <p:spPr>
          <a:xfrm>
            <a:off x="6764890" y="3541134"/>
            <a:ext cx="1224698" cy="1998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s-ES" sz="1000" dirty="0">
                <a:solidFill>
                  <a:srgbClr val="000000"/>
                </a:solidFill>
              </a:rPr>
              <a:t>ACTTCATCCAT</a:t>
            </a:r>
            <a:r>
              <a:rPr lang="es-ES" sz="1000" dirty="0">
                <a:solidFill>
                  <a:srgbClr val="FF0000"/>
                </a:solidFill>
              </a:rPr>
              <a:t>T</a:t>
            </a:r>
            <a:r>
              <a:rPr lang="es-ES" sz="1000" dirty="0">
                <a:solidFill>
                  <a:srgbClr val="000000"/>
                </a:solidFill>
              </a:rPr>
              <a:t>CG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6" name="CuadroTexto 19">
            <a:extLst>
              <a:ext uri="{FF2B5EF4-FFF2-40B4-BE49-F238E27FC236}">
                <a16:creationId xmlns:a16="http://schemas.microsoft.com/office/drawing/2014/main" id="{52527359-4FBC-467E-BE99-0C759C65C169}"/>
              </a:ext>
            </a:extLst>
          </p:cNvPr>
          <p:cNvSpPr txBox="1"/>
          <p:nvPr/>
        </p:nvSpPr>
        <p:spPr>
          <a:xfrm rot="259788">
            <a:off x="5193658" y="2501364"/>
            <a:ext cx="367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Alineamiento de secuencias</a:t>
            </a:r>
          </a:p>
        </p:txBody>
      </p:sp>
      <p:sp>
        <p:nvSpPr>
          <p:cNvPr id="77" name="CuadroTexto 39">
            <a:extLst>
              <a:ext uri="{FF2B5EF4-FFF2-40B4-BE49-F238E27FC236}">
                <a16:creationId xmlns:a16="http://schemas.microsoft.com/office/drawing/2014/main" id="{F11948F1-71BC-48F9-A6CD-02F2C85F0FE1}"/>
              </a:ext>
            </a:extLst>
          </p:cNvPr>
          <p:cNvSpPr txBox="1"/>
          <p:nvPr/>
        </p:nvSpPr>
        <p:spPr>
          <a:xfrm>
            <a:off x="8191048" y="3537882"/>
            <a:ext cx="335441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000" dirty="0">
                <a:effectLst/>
              </a:rPr>
              <a:t>reads</a:t>
            </a:r>
          </a:p>
        </p:txBody>
      </p:sp>
      <p:sp>
        <p:nvSpPr>
          <p:cNvPr id="78" name="Flecha izquierda 50">
            <a:extLst>
              <a:ext uri="{FF2B5EF4-FFF2-40B4-BE49-F238E27FC236}">
                <a16:creationId xmlns:a16="http://schemas.microsoft.com/office/drawing/2014/main" id="{665663AC-985A-46A0-BE3B-25F81612416D}"/>
              </a:ext>
            </a:extLst>
          </p:cNvPr>
          <p:cNvSpPr/>
          <p:nvPr/>
        </p:nvSpPr>
        <p:spPr>
          <a:xfrm>
            <a:off x="6763916" y="3714655"/>
            <a:ext cx="1225672" cy="21844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rgbClr val="000000"/>
                </a:solidFill>
              </a:rPr>
              <a:t>CTTCATC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A</a:t>
            </a:r>
            <a:r>
              <a:rPr lang="es-ES" sz="1000" dirty="0">
                <a:solidFill>
                  <a:srgbClr val="000000"/>
                </a:solidFill>
              </a:rPr>
              <a:t>TGCGC</a:t>
            </a:r>
            <a:endParaRPr lang="en-GB" sz="1000" dirty="0">
              <a:solidFill>
                <a:srgbClr val="000000"/>
              </a:solidFill>
            </a:endParaRPr>
          </a:p>
        </p:txBody>
      </p:sp>
      <p:sp>
        <p:nvSpPr>
          <p:cNvPr id="79" name="Flecha izquierda 52">
            <a:extLst>
              <a:ext uri="{FF2B5EF4-FFF2-40B4-BE49-F238E27FC236}">
                <a16:creationId xmlns:a16="http://schemas.microsoft.com/office/drawing/2014/main" id="{EF7F36AF-17BC-416E-87BD-9B3B37F311DD}"/>
              </a:ext>
            </a:extLst>
          </p:cNvPr>
          <p:cNvSpPr/>
          <p:nvPr/>
        </p:nvSpPr>
        <p:spPr>
          <a:xfrm>
            <a:off x="5906362" y="3231474"/>
            <a:ext cx="1255207" cy="16104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GAA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GB" sz="1000" dirty="0"/>
              <a:t>AGGCTACTTC</a:t>
            </a:r>
          </a:p>
        </p:txBody>
      </p:sp>
      <p:sp>
        <p:nvSpPr>
          <p:cNvPr id="80" name="Flecha izquierda 54">
            <a:extLst>
              <a:ext uri="{FF2B5EF4-FFF2-40B4-BE49-F238E27FC236}">
                <a16:creationId xmlns:a16="http://schemas.microsoft.com/office/drawing/2014/main" id="{0E925183-3510-482B-AFA5-E67997FB90C1}"/>
              </a:ext>
            </a:extLst>
          </p:cNvPr>
          <p:cNvSpPr/>
          <p:nvPr/>
        </p:nvSpPr>
        <p:spPr>
          <a:xfrm>
            <a:off x="6184823" y="3382898"/>
            <a:ext cx="1225672" cy="154984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AGGC</a:t>
            </a:r>
            <a:r>
              <a:rPr lang="es-ES" sz="1000" dirty="0">
                <a:solidFill>
                  <a:srgbClr val="FF0000"/>
                </a:solidFill>
                <a:effectLst/>
              </a:rPr>
              <a:t>C</a:t>
            </a:r>
            <a:r>
              <a:rPr lang="es-ES" sz="1000" dirty="0">
                <a:solidFill>
                  <a:schemeClr val="tx1"/>
                </a:solidFill>
              </a:rPr>
              <a:t>TACT</a:t>
            </a:r>
            <a:r>
              <a:rPr lang="es-ES" sz="1000" dirty="0">
                <a:solidFill>
                  <a:srgbClr val="FF0000"/>
                </a:solidFill>
              </a:rPr>
              <a:t>A</a:t>
            </a:r>
            <a:r>
              <a:rPr lang="es-ES" sz="1000" dirty="0">
                <a:solidFill>
                  <a:schemeClr val="tx1"/>
                </a:solidFill>
              </a:rPr>
              <a:t>CATC</a:t>
            </a:r>
          </a:p>
        </p:txBody>
      </p:sp>
      <p:sp>
        <p:nvSpPr>
          <p:cNvPr id="81" name="CuadroTexto 36">
            <a:extLst>
              <a:ext uri="{FF2B5EF4-FFF2-40B4-BE49-F238E27FC236}">
                <a16:creationId xmlns:a16="http://schemas.microsoft.com/office/drawing/2014/main" id="{9D1D0C1E-A281-49E6-9DC9-7B9B17B8121A}"/>
              </a:ext>
            </a:extLst>
          </p:cNvPr>
          <p:cNvSpPr txBox="1"/>
          <p:nvPr/>
        </p:nvSpPr>
        <p:spPr>
          <a:xfrm>
            <a:off x="5391290" y="2889226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82" name="Pergamino horizontal 51">
            <a:extLst>
              <a:ext uri="{FF2B5EF4-FFF2-40B4-BE49-F238E27FC236}">
                <a16:creationId xmlns:a16="http://schemas.microsoft.com/office/drawing/2014/main" id="{99AD1FF7-E5E9-495E-BB84-5E81E0C01C7E}"/>
              </a:ext>
            </a:extLst>
          </p:cNvPr>
          <p:cNvSpPr/>
          <p:nvPr/>
        </p:nvSpPr>
        <p:spPr>
          <a:xfrm>
            <a:off x="5821503" y="3015229"/>
            <a:ext cx="2462467" cy="199816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83" name="Cerrar llave 100">
            <a:extLst>
              <a:ext uri="{FF2B5EF4-FFF2-40B4-BE49-F238E27FC236}">
                <a16:creationId xmlns:a16="http://schemas.microsoft.com/office/drawing/2014/main" id="{619EB60C-2179-45AB-850F-35081E62EDEF}"/>
              </a:ext>
            </a:extLst>
          </p:cNvPr>
          <p:cNvSpPr/>
          <p:nvPr/>
        </p:nvSpPr>
        <p:spPr>
          <a:xfrm>
            <a:off x="7922756" y="3277595"/>
            <a:ext cx="227533" cy="697139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CuadroTexto 21">
            <a:extLst>
              <a:ext uri="{FF2B5EF4-FFF2-40B4-BE49-F238E27FC236}">
                <a16:creationId xmlns:a16="http://schemas.microsoft.com/office/drawing/2014/main" id="{92BEEF57-C78E-4D73-8543-450E27DE760D}"/>
              </a:ext>
            </a:extLst>
          </p:cNvPr>
          <p:cNvSpPr txBox="1"/>
          <p:nvPr/>
        </p:nvSpPr>
        <p:spPr>
          <a:xfrm rot="21345368">
            <a:off x="4786251" y="5103561"/>
            <a:ext cx="468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Llamado de variantes/Genotipificación</a:t>
            </a:r>
          </a:p>
        </p:txBody>
      </p:sp>
      <p:grpSp>
        <p:nvGrpSpPr>
          <p:cNvPr id="85" name="Agrupar 91">
            <a:extLst>
              <a:ext uri="{FF2B5EF4-FFF2-40B4-BE49-F238E27FC236}">
                <a16:creationId xmlns:a16="http://schemas.microsoft.com/office/drawing/2014/main" id="{2D5DF4BB-04BB-4151-B5C8-DE73380644D5}"/>
              </a:ext>
            </a:extLst>
          </p:cNvPr>
          <p:cNvGrpSpPr/>
          <p:nvPr/>
        </p:nvGrpSpPr>
        <p:grpSpPr>
          <a:xfrm>
            <a:off x="5901282" y="4123296"/>
            <a:ext cx="1911644" cy="1079029"/>
            <a:chOff x="572122" y="0"/>
            <a:chExt cx="1911644" cy="1079029"/>
          </a:xfrm>
        </p:grpSpPr>
        <p:sp>
          <p:nvSpPr>
            <p:cNvPr id="86" name="CuadroTexto 92">
              <a:extLst>
                <a:ext uri="{FF2B5EF4-FFF2-40B4-BE49-F238E27FC236}">
                  <a16:creationId xmlns:a16="http://schemas.microsoft.com/office/drawing/2014/main" id="{00E7D37A-45FF-4D42-8AAF-0818BE939D97}"/>
                </a:ext>
              </a:extLst>
            </p:cNvPr>
            <p:cNvSpPr txBox="1"/>
            <p:nvPr/>
          </p:nvSpPr>
          <p:spPr>
            <a:xfrm>
              <a:off x="641691" y="387014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ATAGGCGTACTTCA</a:t>
              </a:r>
            </a:p>
          </p:txBody>
        </p:sp>
        <p:sp>
          <p:nvSpPr>
            <p:cNvPr id="87" name="CuadroTexto 93">
              <a:extLst>
                <a:ext uri="{FF2B5EF4-FFF2-40B4-BE49-F238E27FC236}">
                  <a16:creationId xmlns:a16="http://schemas.microsoft.com/office/drawing/2014/main" id="{618267BD-1392-413E-8BAC-09ACD1A8F4E2}"/>
                </a:ext>
              </a:extLst>
            </p:cNvPr>
            <p:cNvSpPr txBox="1"/>
            <p:nvPr/>
          </p:nvSpPr>
          <p:spPr>
            <a:xfrm>
              <a:off x="765331" y="537371"/>
              <a:ext cx="13660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AGGC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</a:t>
              </a:r>
              <a:r>
                <a:rPr lang="es-ES" sz="1000" dirty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6">
                      <a:alpha val="10000"/>
                    </a:schemeClr>
                  </a:solidFill>
                </a:rPr>
                <a:t>A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CATC</a:t>
              </a:r>
            </a:p>
          </p:txBody>
        </p:sp>
        <p:sp>
          <p:nvSpPr>
            <p:cNvPr id="88" name="CuadroTexto 94">
              <a:extLst>
                <a:ext uri="{FF2B5EF4-FFF2-40B4-BE49-F238E27FC236}">
                  <a16:creationId xmlns:a16="http://schemas.microsoft.com/office/drawing/2014/main" id="{BB5097D7-554C-4EF4-B229-40B7C43ABB62}"/>
                </a:ext>
              </a:extLst>
            </p:cNvPr>
            <p:cNvSpPr txBox="1"/>
            <p:nvPr/>
          </p:nvSpPr>
          <p:spPr>
            <a:xfrm>
              <a:off x="940709" y="684428"/>
              <a:ext cx="13564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GC</a:t>
              </a:r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TACTTCATCCA</a:t>
              </a:r>
            </a:p>
          </p:txBody>
        </p:sp>
        <p:sp>
          <p:nvSpPr>
            <p:cNvPr id="89" name="CuadroTexto 95">
              <a:extLst>
                <a:ext uri="{FF2B5EF4-FFF2-40B4-BE49-F238E27FC236}">
                  <a16:creationId xmlns:a16="http://schemas.microsoft.com/office/drawing/2014/main" id="{76C4E2D4-7FB7-474A-9889-4C799B9A9966}"/>
                </a:ext>
              </a:extLst>
            </p:cNvPr>
            <p:cNvSpPr txBox="1"/>
            <p:nvPr/>
          </p:nvSpPr>
          <p:spPr>
            <a:xfrm>
              <a:off x="1120892" y="832808"/>
              <a:ext cx="13628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ln>
                    <a:solidFill>
                      <a:srgbClr val="FFFF00"/>
                    </a:solidFill>
                  </a:ln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C</a:t>
              </a:r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TACTTCAGCCATG</a:t>
              </a:r>
            </a:p>
          </p:txBody>
        </p:sp>
        <p:sp>
          <p:nvSpPr>
            <p:cNvPr id="90" name="CuadroTexto 96">
              <a:extLst>
                <a:ext uri="{FF2B5EF4-FFF2-40B4-BE49-F238E27FC236}">
                  <a16:creationId xmlns:a16="http://schemas.microsoft.com/office/drawing/2014/main" id="{A586014E-BFF2-4EA1-95DE-73EF74807E9A}"/>
                </a:ext>
              </a:extLst>
            </p:cNvPr>
            <p:cNvSpPr txBox="1"/>
            <p:nvPr/>
          </p:nvSpPr>
          <p:spPr>
            <a:xfrm>
              <a:off x="1777966" y="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s-ES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endParaRPr>
            </a:p>
          </p:txBody>
        </p:sp>
        <p:sp>
          <p:nvSpPr>
            <p:cNvPr id="91" name="CuadroTexto 97">
              <a:extLst>
                <a:ext uri="{FF2B5EF4-FFF2-40B4-BE49-F238E27FC236}">
                  <a16:creationId xmlns:a16="http://schemas.microsoft.com/office/drawing/2014/main" id="{27B400A4-BD80-42DF-A100-8A54C314F41D}"/>
                </a:ext>
              </a:extLst>
            </p:cNvPr>
            <p:cNvSpPr txBox="1"/>
            <p:nvPr/>
          </p:nvSpPr>
          <p:spPr>
            <a:xfrm>
              <a:off x="572122" y="248162"/>
              <a:ext cx="13193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gradFill flip="none" rotWithShape="1">
                    <a:gsLst>
                      <a:gs pos="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  <a:alpha val="10000"/>
                        </a:schemeClr>
                      </a:gs>
                      <a:gs pos="96000">
                        <a:prstClr val="black"/>
                      </a:gs>
                      <a:gs pos="4000">
                        <a:prstClr val="black"/>
                      </a:gs>
                    </a:gsLst>
                    <a:lin ang="0" scaled="1"/>
                    <a:tileRect/>
                  </a:gradFill>
                </a:rPr>
                <a:t>AATAGGCGTACTTC</a:t>
              </a:r>
            </a:p>
          </p:txBody>
        </p:sp>
      </p:grpSp>
      <p:sp>
        <p:nvSpPr>
          <p:cNvPr id="92" name="Pergamino horizontal 98">
            <a:extLst>
              <a:ext uri="{FF2B5EF4-FFF2-40B4-BE49-F238E27FC236}">
                <a16:creationId xmlns:a16="http://schemas.microsoft.com/office/drawing/2014/main" id="{58E19701-B26F-49EA-85EF-89A28B601792}"/>
              </a:ext>
            </a:extLst>
          </p:cNvPr>
          <p:cNvSpPr/>
          <p:nvPr/>
        </p:nvSpPr>
        <p:spPr>
          <a:xfrm>
            <a:off x="5674755" y="4221414"/>
            <a:ext cx="2447290" cy="229817"/>
          </a:xfrm>
          <a:prstGeom prst="horizontalScroll">
            <a:avLst/>
          </a:prstGeom>
          <a:solidFill>
            <a:srgbClr val="B1DDEB"/>
          </a:solidFill>
          <a:ln>
            <a:solidFill>
              <a:srgbClr val="092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GB" sz="800" dirty="0">
                <a:solidFill>
                  <a:prstClr val="black"/>
                </a:solidFill>
              </a:rPr>
              <a:t>…</a:t>
            </a:r>
            <a:r>
              <a:rPr lang="es-ES" sz="10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0000"/>
                      </a:schemeClr>
                    </a:gs>
                    <a:gs pos="96000">
                      <a:prstClr val="black"/>
                    </a:gs>
                    <a:gs pos="4000">
                      <a:prstClr val="black"/>
                    </a:gs>
                  </a:gsLst>
                  <a:lin ang="0" scaled="1"/>
                  <a:tileRect/>
                </a:gradFill>
              </a:rPr>
              <a:t>TGAATAGGCGTACTTCATCCATGCGC</a:t>
            </a:r>
            <a:r>
              <a:rPr lang="en-GB" sz="8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94" name="CuadroTexto 36">
            <a:extLst>
              <a:ext uri="{FF2B5EF4-FFF2-40B4-BE49-F238E27FC236}">
                <a16:creationId xmlns:a16="http://schemas.microsoft.com/office/drawing/2014/main" id="{7635FA6D-B14C-48A9-A2A3-4023C6CEA0F9}"/>
              </a:ext>
            </a:extLst>
          </p:cNvPr>
          <p:cNvSpPr txBox="1"/>
          <p:nvPr/>
        </p:nvSpPr>
        <p:spPr>
          <a:xfrm>
            <a:off x="5372719" y="4088684"/>
            <a:ext cx="1758770" cy="153888"/>
          </a:xfrm>
          <a:prstGeom prst="rect">
            <a:avLst/>
          </a:prstGeom>
          <a:noFill/>
          <a:ln>
            <a:noFill/>
          </a:ln>
          <a:effectLst>
            <a:glow rad="1193800">
              <a:schemeClr val="bg2">
                <a:alpha val="75000"/>
              </a:schemeClr>
            </a:glow>
            <a:softEdge rad="6350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L" sz="1000" b="1" dirty="0">
                <a:effectLst/>
              </a:rPr>
              <a:t>Secuencia de referencia</a:t>
            </a: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79F11579-6E3B-4B09-982C-6A5069EAD482}"/>
              </a:ext>
            </a:extLst>
          </p:cNvPr>
          <p:cNvSpPr/>
          <p:nvPr/>
        </p:nvSpPr>
        <p:spPr>
          <a:xfrm rot="20524956">
            <a:off x="1891551" y="269850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5" name="Minus Sign 94">
            <a:extLst>
              <a:ext uri="{FF2B5EF4-FFF2-40B4-BE49-F238E27FC236}">
                <a16:creationId xmlns:a16="http://schemas.microsoft.com/office/drawing/2014/main" id="{69AE2F8A-E2CF-4F43-BE30-40600AF024C1}"/>
              </a:ext>
            </a:extLst>
          </p:cNvPr>
          <p:cNvSpPr/>
          <p:nvPr/>
        </p:nvSpPr>
        <p:spPr>
          <a:xfrm rot="20524956">
            <a:off x="1994668" y="283044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6" name="Minus Sign 95">
            <a:extLst>
              <a:ext uri="{FF2B5EF4-FFF2-40B4-BE49-F238E27FC236}">
                <a16:creationId xmlns:a16="http://schemas.microsoft.com/office/drawing/2014/main" id="{DD452961-E1BE-4701-8480-44D9DC8A9633}"/>
              </a:ext>
            </a:extLst>
          </p:cNvPr>
          <p:cNvSpPr/>
          <p:nvPr/>
        </p:nvSpPr>
        <p:spPr>
          <a:xfrm rot="802867">
            <a:off x="1777795" y="303097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8" name="Minus Sign 97">
            <a:extLst>
              <a:ext uri="{FF2B5EF4-FFF2-40B4-BE49-F238E27FC236}">
                <a16:creationId xmlns:a16="http://schemas.microsoft.com/office/drawing/2014/main" id="{B7EFC672-3826-4D4C-A3D4-C3FCC2C5678F}"/>
              </a:ext>
            </a:extLst>
          </p:cNvPr>
          <p:cNvSpPr/>
          <p:nvPr/>
        </p:nvSpPr>
        <p:spPr>
          <a:xfrm rot="20195316">
            <a:off x="2061287" y="320268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9" name="Minus Sign 98">
            <a:extLst>
              <a:ext uri="{FF2B5EF4-FFF2-40B4-BE49-F238E27FC236}">
                <a16:creationId xmlns:a16="http://schemas.microsoft.com/office/drawing/2014/main" id="{F871D05F-E72B-4EE1-AFDF-4042F02AB3D8}"/>
              </a:ext>
            </a:extLst>
          </p:cNvPr>
          <p:cNvSpPr/>
          <p:nvPr/>
        </p:nvSpPr>
        <p:spPr>
          <a:xfrm rot="995517">
            <a:off x="1644976" y="2546105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1" name="Minus Sign 100">
            <a:extLst>
              <a:ext uri="{FF2B5EF4-FFF2-40B4-BE49-F238E27FC236}">
                <a16:creationId xmlns:a16="http://schemas.microsoft.com/office/drawing/2014/main" id="{285BB8B4-DB00-4D34-ABE0-88662039339D}"/>
              </a:ext>
            </a:extLst>
          </p:cNvPr>
          <p:cNvSpPr/>
          <p:nvPr/>
        </p:nvSpPr>
        <p:spPr>
          <a:xfrm rot="20524956">
            <a:off x="4891907" y="2698506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2" name="Minus Sign 101">
            <a:extLst>
              <a:ext uri="{FF2B5EF4-FFF2-40B4-BE49-F238E27FC236}">
                <a16:creationId xmlns:a16="http://schemas.microsoft.com/office/drawing/2014/main" id="{AB07B01F-843C-4F15-818A-70A2CABF24C8}"/>
              </a:ext>
            </a:extLst>
          </p:cNvPr>
          <p:cNvSpPr/>
          <p:nvPr/>
        </p:nvSpPr>
        <p:spPr>
          <a:xfrm rot="20524956">
            <a:off x="4705743" y="3048531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" name="Minus Sign 102">
            <a:extLst>
              <a:ext uri="{FF2B5EF4-FFF2-40B4-BE49-F238E27FC236}">
                <a16:creationId xmlns:a16="http://schemas.microsoft.com/office/drawing/2014/main" id="{BF2EF307-BBA4-4058-929C-87091734A4CB}"/>
              </a:ext>
            </a:extLst>
          </p:cNvPr>
          <p:cNvSpPr/>
          <p:nvPr/>
        </p:nvSpPr>
        <p:spPr>
          <a:xfrm>
            <a:off x="8112008" y="40030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4" name="Minus Sign 103">
            <a:extLst>
              <a:ext uri="{FF2B5EF4-FFF2-40B4-BE49-F238E27FC236}">
                <a16:creationId xmlns:a16="http://schemas.microsoft.com/office/drawing/2014/main" id="{3B9960C9-35FD-4CF5-86FB-5B76B48EFB73}"/>
              </a:ext>
            </a:extLst>
          </p:cNvPr>
          <p:cNvSpPr/>
          <p:nvPr/>
        </p:nvSpPr>
        <p:spPr>
          <a:xfrm rot="335150">
            <a:off x="4872323" y="325923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" name="Minus Sign 104">
            <a:extLst>
              <a:ext uri="{FF2B5EF4-FFF2-40B4-BE49-F238E27FC236}">
                <a16:creationId xmlns:a16="http://schemas.microsoft.com/office/drawing/2014/main" id="{4DF0FE91-59EE-42D7-90AC-59D1DC8837CC}"/>
              </a:ext>
            </a:extLst>
          </p:cNvPr>
          <p:cNvSpPr/>
          <p:nvPr/>
        </p:nvSpPr>
        <p:spPr>
          <a:xfrm rot="20524956">
            <a:off x="1595807" y="323175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" name="Minus Sign 105">
            <a:extLst>
              <a:ext uri="{FF2B5EF4-FFF2-40B4-BE49-F238E27FC236}">
                <a16:creationId xmlns:a16="http://schemas.microsoft.com/office/drawing/2014/main" id="{6BF9C6AA-44C5-4A2C-9646-99B53845F0C2}"/>
              </a:ext>
            </a:extLst>
          </p:cNvPr>
          <p:cNvSpPr/>
          <p:nvPr/>
        </p:nvSpPr>
        <p:spPr>
          <a:xfrm rot="3582384">
            <a:off x="5242999" y="313567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7" name="Minus Sign 106">
            <a:extLst>
              <a:ext uri="{FF2B5EF4-FFF2-40B4-BE49-F238E27FC236}">
                <a16:creationId xmlns:a16="http://schemas.microsoft.com/office/drawing/2014/main" id="{9AEB0586-EF7D-4C99-9EFB-2ADD901316D1}"/>
              </a:ext>
            </a:extLst>
          </p:cNvPr>
          <p:cNvSpPr/>
          <p:nvPr/>
        </p:nvSpPr>
        <p:spPr>
          <a:xfrm>
            <a:off x="8329420" y="4109292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8" name="Minus Sign 107">
            <a:extLst>
              <a:ext uri="{FF2B5EF4-FFF2-40B4-BE49-F238E27FC236}">
                <a16:creationId xmlns:a16="http://schemas.microsoft.com/office/drawing/2014/main" id="{533B7AF1-D320-4712-AF89-9595AC9B200C}"/>
              </a:ext>
            </a:extLst>
          </p:cNvPr>
          <p:cNvSpPr/>
          <p:nvPr/>
        </p:nvSpPr>
        <p:spPr>
          <a:xfrm>
            <a:off x="8234102" y="422865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9" name="Minus Sign 108">
            <a:extLst>
              <a:ext uri="{FF2B5EF4-FFF2-40B4-BE49-F238E27FC236}">
                <a16:creationId xmlns:a16="http://schemas.microsoft.com/office/drawing/2014/main" id="{BD9D187A-BF3D-4974-8800-81FB3A111887}"/>
              </a:ext>
            </a:extLst>
          </p:cNvPr>
          <p:cNvSpPr/>
          <p:nvPr/>
        </p:nvSpPr>
        <p:spPr>
          <a:xfrm>
            <a:off x="8131653" y="448735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0" name="Minus Sign 109">
            <a:extLst>
              <a:ext uri="{FF2B5EF4-FFF2-40B4-BE49-F238E27FC236}">
                <a16:creationId xmlns:a16="http://schemas.microsoft.com/office/drawing/2014/main" id="{64607458-76BD-4750-BAB5-9C8D0E3D2A4A}"/>
              </a:ext>
            </a:extLst>
          </p:cNvPr>
          <p:cNvSpPr/>
          <p:nvPr/>
        </p:nvSpPr>
        <p:spPr>
          <a:xfrm>
            <a:off x="8452974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1" name="Minus Sign 110">
            <a:extLst>
              <a:ext uri="{FF2B5EF4-FFF2-40B4-BE49-F238E27FC236}">
                <a16:creationId xmlns:a16="http://schemas.microsoft.com/office/drawing/2014/main" id="{5F05D897-61BA-446C-9AA5-0338D637A57A}"/>
              </a:ext>
            </a:extLst>
          </p:cNvPr>
          <p:cNvSpPr/>
          <p:nvPr/>
        </p:nvSpPr>
        <p:spPr>
          <a:xfrm rot="802867">
            <a:off x="5032618" y="2887869"/>
            <a:ext cx="391986" cy="262784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2" name="Minus Sign 111">
            <a:extLst>
              <a:ext uri="{FF2B5EF4-FFF2-40B4-BE49-F238E27FC236}">
                <a16:creationId xmlns:a16="http://schemas.microsoft.com/office/drawing/2014/main" id="{DE0A7C4B-FA9A-4810-AB5B-0FC9ADAF320C}"/>
              </a:ext>
            </a:extLst>
          </p:cNvPr>
          <p:cNvSpPr/>
          <p:nvPr/>
        </p:nvSpPr>
        <p:spPr>
          <a:xfrm rot="2191876">
            <a:off x="5441456" y="312497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3" name="Minus Sign 112">
            <a:extLst>
              <a:ext uri="{FF2B5EF4-FFF2-40B4-BE49-F238E27FC236}">
                <a16:creationId xmlns:a16="http://schemas.microsoft.com/office/drawing/2014/main" id="{53B3AA37-8790-4C59-9DF8-4415473BD4BF}"/>
              </a:ext>
            </a:extLst>
          </p:cNvPr>
          <p:cNvSpPr/>
          <p:nvPr/>
        </p:nvSpPr>
        <p:spPr>
          <a:xfrm>
            <a:off x="7854321" y="4354037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4" name="Minus Sign 113">
            <a:extLst>
              <a:ext uri="{FF2B5EF4-FFF2-40B4-BE49-F238E27FC236}">
                <a16:creationId xmlns:a16="http://schemas.microsoft.com/office/drawing/2014/main" id="{F7A3055C-7ED7-430D-AC7F-A378B9B77F6E}"/>
              </a:ext>
            </a:extLst>
          </p:cNvPr>
          <p:cNvSpPr/>
          <p:nvPr/>
        </p:nvSpPr>
        <p:spPr>
          <a:xfrm>
            <a:off x="7655600" y="450647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5" name="Minus Sign 114">
            <a:extLst>
              <a:ext uri="{FF2B5EF4-FFF2-40B4-BE49-F238E27FC236}">
                <a16:creationId xmlns:a16="http://schemas.microsoft.com/office/drawing/2014/main" id="{E647F809-CF3E-470D-95F1-F5C611528281}"/>
              </a:ext>
            </a:extLst>
          </p:cNvPr>
          <p:cNvSpPr/>
          <p:nvPr/>
        </p:nvSpPr>
        <p:spPr>
          <a:xfrm>
            <a:off x="8489203" y="3620993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6" name="Minus Sign 115">
            <a:extLst>
              <a:ext uri="{FF2B5EF4-FFF2-40B4-BE49-F238E27FC236}">
                <a16:creationId xmlns:a16="http://schemas.microsoft.com/office/drawing/2014/main" id="{C31CF6F2-AAAD-4F32-9EDD-6A3A066B8D0A}"/>
              </a:ext>
            </a:extLst>
          </p:cNvPr>
          <p:cNvSpPr/>
          <p:nvPr/>
        </p:nvSpPr>
        <p:spPr>
          <a:xfrm>
            <a:off x="8607329" y="3506734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7" name="Minus Sign 116">
            <a:extLst>
              <a:ext uri="{FF2B5EF4-FFF2-40B4-BE49-F238E27FC236}">
                <a16:creationId xmlns:a16="http://schemas.microsoft.com/office/drawing/2014/main" id="{680189D3-0647-45FE-A310-CB5F29E20EC4}"/>
              </a:ext>
            </a:extLst>
          </p:cNvPr>
          <p:cNvSpPr/>
          <p:nvPr/>
        </p:nvSpPr>
        <p:spPr>
          <a:xfrm>
            <a:off x="8515157" y="3401220"/>
            <a:ext cx="535448" cy="266560"/>
          </a:xfrm>
          <a:prstGeom prst="mathMinu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42F016C-4319-43EC-A5A3-816308A84C2C}"/>
              </a:ext>
            </a:extLst>
          </p:cNvPr>
          <p:cNvSpPr txBox="1"/>
          <p:nvPr/>
        </p:nvSpPr>
        <p:spPr>
          <a:xfrm>
            <a:off x="3389083" y="489990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graphicFrame>
        <p:nvGraphicFramePr>
          <p:cNvPr id="118" name="Diagrama 3">
            <a:extLst>
              <a:ext uri="{FF2B5EF4-FFF2-40B4-BE49-F238E27FC236}">
                <a16:creationId xmlns:a16="http://schemas.microsoft.com/office/drawing/2014/main" id="{52234991-29EB-42E6-9CC3-319684D83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654638"/>
              </p:ext>
            </p:extLst>
          </p:nvPr>
        </p:nvGraphicFramePr>
        <p:xfrm>
          <a:off x="1942227" y="4100150"/>
          <a:ext cx="3845879" cy="1926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9292CC-3A9F-430A-B327-C5885B769B52}"/>
              </a:ext>
            </a:extLst>
          </p:cNvPr>
          <p:cNvSpPr txBox="1"/>
          <p:nvPr/>
        </p:nvSpPr>
        <p:spPr>
          <a:xfrm>
            <a:off x="4331372" y="425727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F20C2F9-5C96-4397-A1EF-C32ADA87BD53}"/>
              </a:ext>
            </a:extLst>
          </p:cNvPr>
          <p:cNvSpPr txBox="1"/>
          <p:nvPr/>
        </p:nvSpPr>
        <p:spPr>
          <a:xfrm>
            <a:off x="4779003" y="440880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D19DA0-B0C2-4326-B81D-4632CE7BBE3E}"/>
              </a:ext>
            </a:extLst>
          </p:cNvPr>
          <p:cNvSpPr txBox="1"/>
          <p:nvPr/>
        </p:nvSpPr>
        <p:spPr>
          <a:xfrm>
            <a:off x="4997991" y="4639709"/>
            <a:ext cx="30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4B10572-AD55-4D9C-88A7-1FA0A7D1F785}"/>
              </a:ext>
            </a:extLst>
          </p:cNvPr>
          <p:cNvSpPr txBox="1"/>
          <p:nvPr/>
        </p:nvSpPr>
        <p:spPr>
          <a:xfrm>
            <a:off x="4631700" y="40741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6A4BFD-B56D-4D61-ADDB-11DBD8127B2C}"/>
              </a:ext>
            </a:extLst>
          </p:cNvPr>
          <p:cNvSpPr txBox="1"/>
          <p:nvPr/>
        </p:nvSpPr>
        <p:spPr>
          <a:xfrm>
            <a:off x="4089573" y="46656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A176B99-AC6D-4CFA-B7B3-B6C46930DF3E}"/>
              </a:ext>
            </a:extLst>
          </p:cNvPr>
          <p:cNvSpPr txBox="1"/>
          <p:nvPr/>
        </p:nvSpPr>
        <p:spPr>
          <a:xfrm>
            <a:off x="5104102" y="442596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2DDA8F-FC4E-4E7E-89F0-FAF32824200B}"/>
              </a:ext>
            </a:extLst>
          </p:cNvPr>
          <p:cNvSpPr txBox="1"/>
          <p:nvPr/>
        </p:nvSpPr>
        <p:spPr>
          <a:xfrm>
            <a:off x="5443354" y="481183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3816053-7D3B-4429-9445-86841960BC82}"/>
              </a:ext>
            </a:extLst>
          </p:cNvPr>
          <p:cNvSpPr txBox="1"/>
          <p:nvPr/>
        </p:nvSpPr>
        <p:spPr>
          <a:xfrm>
            <a:off x="5348921" y="452458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E205450-AE98-4CD4-9082-2A0EA0D36C1B}"/>
              </a:ext>
            </a:extLst>
          </p:cNvPr>
          <p:cNvSpPr txBox="1"/>
          <p:nvPr/>
        </p:nvSpPr>
        <p:spPr>
          <a:xfrm>
            <a:off x="5672976" y="4684950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328B6F4-E2BF-4EFA-AFAF-891CD9C8AB3C}"/>
              </a:ext>
            </a:extLst>
          </p:cNvPr>
          <p:cNvSpPr txBox="1"/>
          <p:nvPr/>
        </p:nvSpPr>
        <p:spPr>
          <a:xfrm>
            <a:off x="3552761" y="40367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98055B9-2823-4884-9D11-A3A64971DECB}"/>
              </a:ext>
            </a:extLst>
          </p:cNvPr>
          <p:cNvSpPr txBox="1"/>
          <p:nvPr/>
        </p:nvSpPr>
        <p:spPr>
          <a:xfrm>
            <a:off x="5643718" y="4466262"/>
            <a:ext cx="240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50" dirty="0">
                <a:ln>
                  <a:solidFill>
                    <a:srgbClr val="FFFF00"/>
                  </a:solidFill>
                </a:ln>
              </a:rPr>
              <a:t>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6674794-F58B-49DA-B609-41C194A140D3}"/>
              </a:ext>
            </a:extLst>
          </p:cNvPr>
          <p:cNvSpPr txBox="1"/>
          <p:nvPr/>
        </p:nvSpPr>
        <p:spPr>
          <a:xfrm>
            <a:off x="5843265" y="4845739"/>
            <a:ext cx="24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54B83A-382A-4CA3-9662-CBC9FA6550D2}"/>
              </a:ext>
            </a:extLst>
          </p:cNvPr>
          <p:cNvSpPr txBox="1"/>
          <p:nvPr/>
        </p:nvSpPr>
        <p:spPr>
          <a:xfrm>
            <a:off x="4261191" y="394076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C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80EFF28-AE3B-4513-8AAD-32A67B662ADE}"/>
              </a:ext>
            </a:extLst>
          </p:cNvPr>
          <p:cNvSpPr txBox="1"/>
          <p:nvPr/>
        </p:nvSpPr>
        <p:spPr>
          <a:xfrm>
            <a:off x="4907230" y="415983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n>
                  <a:solidFill>
                    <a:srgbClr val="FFFF00"/>
                  </a:solidFill>
                </a:ln>
              </a:rPr>
              <a:t>T</a:t>
            </a:r>
          </a:p>
        </p:txBody>
      </p:sp>
      <p:sp>
        <p:nvSpPr>
          <p:cNvPr id="70" name="Llamada de flecha hacia abajo 4">
            <a:extLst>
              <a:ext uri="{FF2B5EF4-FFF2-40B4-BE49-F238E27FC236}">
                <a16:creationId xmlns:a16="http://schemas.microsoft.com/office/drawing/2014/main" id="{D4ADF02D-19F7-4531-A4AD-2FB8B85F4C0A}"/>
              </a:ext>
            </a:extLst>
          </p:cNvPr>
          <p:cNvSpPr/>
          <p:nvPr/>
        </p:nvSpPr>
        <p:spPr>
          <a:xfrm rot="275710">
            <a:off x="2186" y="1391810"/>
            <a:ext cx="1293859" cy="976209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Muestras de ADN de la familia</a:t>
            </a:r>
          </a:p>
        </p:txBody>
      </p:sp>
    </p:spTree>
    <p:extLst>
      <p:ext uri="{BB962C8B-B14F-4D97-AF65-F5344CB8AC3E}">
        <p14:creationId xmlns:p14="http://schemas.microsoft.com/office/powerpoint/2010/main" val="389880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8" grpId="0">
        <p:bldAsOne/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8C9F-3340-4A11-AC36-91A9E659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Validación con El Método Sanger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63DF-EC6D-49C8-9BFF-2627D8A45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3314"/>
          </a:xfrm>
        </p:spPr>
        <p:txBody>
          <a:bodyPr>
            <a:normAutofit/>
          </a:bodyPr>
          <a:lstStyle/>
          <a:p>
            <a:r>
              <a:rPr lang="es-CL" dirty="0"/>
              <a:t>Al final de un estudio (y a menudo, con el ayuda de la literatura y otras herramientas), vamos a elegir una lista</a:t>
            </a:r>
            <a:r>
              <a:rPr lang="es-CL" b="1" dirty="0"/>
              <a:t> cortita </a:t>
            </a:r>
            <a:r>
              <a:rPr lang="es-CL" dirty="0"/>
              <a:t>de </a:t>
            </a:r>
            <a:r>
              <a:rPr lang="es-CL" b="1" dirty="0"/>
              <a:t>variantes candidatas</a:t>
            </a:r>
            <a:r>
              <a:rPr lang="es-CL" dirty="0"/>
              <a:t>. </a:t>
            </a:r>
          </a:p>
          <a:p>
            <a:pPr lvl="1"/>
            <a:r>
              <a:rPr lang="es-CL" dirty="0"/>
              <a:t>Para cada variante, vamos a seleccionar un fragmento que contiene la variante (</a:t>
            </a:r>
            <a:r>
              <a:rPr lang="es-CL" u="sng" dirty="0"/>
              <a:t>si existe</a:t>
            </a:r>
            <a:r>
              <a:rPr lang="es-CL" dirty="0"/>
              <a:t>) y secuenciarla con el método Sanger (</a:t>
            </a:r>
            <a:r>
              <a:rPr lang="es-CL" b="1" dirty="0"/>
              <a:t>validación</a:t>
            </a:r>
            <a:r>
              <a:rPr lang="es-CL" dirty="0"/>
              <a:t>).</a:t>
            </a:r>
          </a:p>
          <a:p>
            <a:pPr lvl="2"/>
            <a:r>
              <a:rPr lang="es-CL" dirty="0"/>
              <a:t>Sirve no solo para </a:t>
            </a:r>
            <a:r>
              <a:rPr lang="es-CL" b="1" dirty="0"/>
              <a:t>validar</a:t>
            </a:r>
            <a:r>
              <a:rPr lang="es-CL" dirty="0"/>
              <a:t> </a:t>
            </a:r>
            <a:r>
              <a:rPr lang="es-CL" b="1" dirty="0"/>
              <a:t>la existencia </a:t>
            </a:r>
            <a:r>
              <a:rPr lang="es-CL" dirty="0"/>
              <a:t>de una variante, sino su </a:t>
            </a:r>
            <a:r>
              <a:rPr lang="es-CL" b="1" dirty="0"/>
              <a:t>ausencia</a:t>
            </a:r>
            <a:r>
              <a:rPr lang="es-CL" dirty="0"/>
              <a:t> (en la madre en nuestro ejemplo).</a:t>
            </a:r>
          </a:p>
          <a:p>
            <a:pPr lvl="2"/>
            <a:r>
              <a:rPr lang="es-CL" dirty="0"/>
              <a:t>Podemos hacer </a:t>
            </a:r>
            <a:r>
              <a:rPr lang="es-CL" b="1" dirty="0"/>
              <a:t>validación</a:t>
            </a:r>
            <a:r>
              <a:rPr lang="es-CL" dirty="0"/>
              <a:t> en varios miembros de una familia, </a:t>
            </a:r>
            <a:r>
              <a:rPr lang="es-CL" b="1" u="sng" dirty="0"/>
              <a:t>incluyendo algunos no secuenciados antes!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0759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C957-8FEB-4DFF-A2F8-47533B94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Ejemplo de Validación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B812-A0E3-4760-8852-909C18358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7" y="1417638"/>
            <a:ext cx="3645435" cy="46074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5D14EB-CCD9-4D03-A0A9-589FF9FAFFC2}"/>
              </a:ext>
            </a:extLst>
          </p:cNvPr>
          <p:cNvSpPr txBox="1"/>
          <p:nvPr/>
        </p:nvSpPr>
        <p:spPr>
          <a:xfrm>
            <a:off x="4923692" y="1351382"/>
            <a:ext cx="1130631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Niña </a:t>
            </a:r>
          </a:p>
          <a:p>
            <a:r>
              <a:rPr lang="es-CL" dirty="0"/>
              <a:t>presente</a:t>
            </a:r>
          </a:p>
          <a:p>
            <a:r>
              <a:rPr lang="es-CL" b="1" dirty="0"/>
              <a:t>  </a:t>
            </a:r>
          </a:p>
          <a:p>
            <a:endParaRPr lang="es-CL" b="1" dirty="0"/>
          </a:p>
          <a:p>
            <a:endParaRPr lang="es-CL" b="1" dirty="0"/>
          </a:p>
          <a:p>
            <a:endParaRPr lang="es-CL" sz="1200" b="1" dirty="0"/>
          </a:p>
          <a:p>
            <a:r>
              <a:rPr lang="es-CL" b="1" dirty="0"/>
              <a:t>Padre </a:t>
            </a:r>
          </a:p>
          <a:p>
            <a:r>
              <a:rPr lang="es-CL" dirty="0"/>
              <a:t>presente</a:t>
            </a:r>
          </a:p>
          <a:p>
            <a:endParaRPr lang="es-CL" b="1" dirty="0"/>
          </a:p>
          <a:p>
            <a:endParaRPr lang="es-CL" b="1" dirty="0"/>
          </a:p>
          <a:p>
            <a:endParaRPr lang="es-CL" sz="1600" b="1" dirty="0"/>
          </a:p>
          <a:p>
            <a:endParaRPr lang="es-CL" sz="1600" b="1" dirty="0"/>
          </a:p>
          <a:p>
            <a:r>
              <a:rPr lang="es-CL" b="1" dirty="0"/>
              <a:t>Madre</a:t>
            </a:r>
          </a:p>
          <a:p>
            <a:r>
              <a:rPr lang="es-CL" dirty="0"/>
              <a:t>ausente</a:t>
            </a:r>
          </a:p>
          <a:p>
            <a:endParaRPr lang="es-CL" b="1" dirty="0"/>
          </a:p>
          <a:p>
            <a:r>
              <a:rPr lang="es-CL" b="1" dirty="0"/>
              <a:t>!!!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27DD91-28B1-4994-853D-26D722EBD9C8}"/>
              </a:ext>
            </a:extLst>
          </p:cNvPr>
          <p:cNvSpPr/>
          <p:nvPr/>
        </p:nvSpPr>
        <p:spPr>
          <a:xfrm>
            <a:off x="2650808" y="2194878"/>
            <a:ext cx="422031" cy="4501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7639F-2BC1-4127-82E4-F144ADA0B292}"/>
              </a:ext>
            </a:extLst>
          </p:cNvPr>
          <p:cNvSpPr txBox="1"/>
          <p:nvPr/>
        </p:nvSpPr>
        <p:spPr>
          <a:xfrm>
            <a:off x="2650808" y="1839610"/>
            <a:ext cx="48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TC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51B7559B-7CBD-42E4-B7BF-A2A998F65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53"/>
          <a:stretch/>
        </p:blipFill>
        <p:spPr>
          <a:xfrm>
            <a:off x="1039105" y="2945122"/>
            <a:ext cx="3645435" cy="307994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3F7C1D2-6E45-47A7-8196-D1C69E1F026C}"/>
              </a:ext>
            </a:extLst>
          </p:cNvPr>
          <p:cNvSpPr/>
          <p:nvPr/>
        </p:nvSpPr>
        <p:spPr>
          <a:xfrm>
            <a:off x="2650808" y="3646084"/>
            <a:ext cx="422031" cy="4501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625D5E-03AA-401F-8BC6-9C2EF576999A}"/>
              </a:ext>
            </a:extLst>
          </p:cNvPr>
          <p:cNvSpPr txBox="1"/>
          <p:nvPr/>
        </p:nvSpPr>
        <p:spPr>
          <a:xfrm>
            <a:off x="2650808" y="3290816"/>
            <a:ext cx="48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TC</a:t>
            </a:r>
          </a:p>
        </p:txBody>
      </p:sp>
    </p:spTree>
    <p:extLst>
      <p:ext uri="{BB962C8B-B14F-4D97-AF65-F5344CB8AC3E}">
        <p14:creationId xmlns:p14="http://schemas.microsoft.com/office/powerpoint/2010/main" val="25393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6" grpId="0" animBg="1"/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Mas allá del Trabajo </a:t>
            </a:r>
            <a:r>
              <a:rPr lang="es-CL" i="1" dirty="0"/>
              <a:t>In Silico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Siguiendo una validación con éxito, termina el proceso </a:t>
            </a:r>
            <a:r>
              <a:rPr lang="es-CL" i="1" dirty="0"/>
              <a:t>in silico </a:t>
            </a:r>
            <a:r>
              <a:rPr lang="es-CL" dirty="0"/>
              <a:t>del descubrimiento de variantes.</a:t>
            </a:r>
          </a:p>
          <a:p>
            <a:pPr lvl="1"/>
            <a:r>
              <a:rPr lang="es-CL" dirty="0"/>
              <a:t>Ahora necesitamos volver a un trabajo </a:t>
            </a:r>
            <a:r>
              <a:rPr lang="es-CL" i="1" dirty="0"/>
              <a:t>in vitro </a:t>
            </a:r>
            <a:r>
              <a:rPr lang="es-CL" dirty="0"/>
              <a:t>o </a:t>
            </a:r>
            <a:r>
              <a:rPr lang="es-CL" i="1" dirty="0"/>
              <a:t>in vivo</a:t>
            </a:r>
            <a:r>
              <a:rPr lang="es-CL" dirty="0"/>
              <a:t>, con modelos experimentales que contienen la mutación o mutaciones de interés. </a:t>
            </a:r>
          </a:p>
          <a:p>
            <a:r>
              <a:rPr lang="es-CL" dirty="0"/>
              <a:t>y para nosotros es el fin de la parte teórica.</a:t>
            </a:r>
          </a:p>
          <a:p>
            <a:pPr lvl="1"/>
            <a:r>
              <a:rPr lang="es-CL" dirty="0"/>
              <a:t>Por favor completar y enviar el trabajo </a:t>
            </a:r>
            <a:r>
              <a:rPr lang="es-CL" b="1" dirty="0"/>
              <a:t>antes del miércoles</a:t>
            </a:r>
            <a:r>
              <a:rPr lang="es-CL" dirty="0"/>
              <a:t>.</a:t>
            </a:r>
          </a:p>
          <a:p>
            <a:pPr lvl="1"/>
            <a:r>
              <a:rPr lang="es-CL" dirty="0"/>
              <a:t>Si necesitas ayuda, no hesitas a pedir!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4888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137D-59C1-4A49-B8E0-D7960AF6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Dominante Transmitido por el 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581CD-CF2B-402E-9FF2-5D8D14D3F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29" y="1219677"/>
            <a:ext cx="6546141" cy="4418646"/>
          </a:xfrm>
        </p:spPr>
      </p:pic>
    </p:spTree>
    <p:extLst>
      <p:ext uri="{BB962C8B-B14F-4D97-AF65-F5344CB8AC3E}">
        <p14:creationId xmlns:p14="http://schemas.microsoft.com/office/powerpoint/2010/main" val="338755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85DF-629A-41B5-B817-9573208B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Recesivo Transmitido por el 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A3296-3553-4EA0-AF6A-E8DF3AEBA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8" y="1695892"/>
            <a:ext cx="3048000" cy="2914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75C7A-1681-461A-83D4-C3CFB347C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79" y="1695892"/>
            <a:ext cx="3048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2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71ED-507B-4B49-BCEE-938A5DAF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Escenario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1924F-2CF6-426C-AF3C-B5BB3AC5B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525963"/>
          </a:xfrm>
        </p:spPr>
        <p:txBody>
          <a:bodyPr>
            <a:normAutofit/>
          </a:bodyPr>
          <a:lstStyle/>
          <a:p>
            <a:r>
              <a:rPr lang="es-CL" dirty="0"/>
              <a:t>Tenemos una familia en que el padre tiene una condición rara que se manifestó también en dos de tres de sus hijos.</a:t>
            </a:r>
          </a:p>
          <a:p>
            <a:pPr lvl="1"/>
            <a:r>
              <a:rPr lang="es-CL" dirty="0"/>
              <a:t>El fenotipo de la enfermedad sigue un patrón que sugiere una enfermedad </a:t>
            </a:r>
            <a:r>
              <a:rPr lang="es-CL" b="1" dirty="0"/>
              <a:t>monogénica</a:t>
            </a:r>
            <a:r>
              <a:rPr lang="es-CL" dirty="0"/>
              <a:t>.</a:t>
            </a:r>
          </a:p>
          <a:p>
            <a:pPr lvl="2"/>
            <a:r>
              <a:rPr lang="es-CL" dirty="0"/>
              <a:t>¿A quién podemos extraer</a:t>
            </a:r>
            <a:br>
              <a:rPr lang="es-CL" dirty="0"/>
            </a:br>
            <a:r>
              <a:rPr lang="es-CL" dirty="0"/>
              <a:t>muestras y secuenciar </a:t>
            </a:r>
            <a:br>
              <a:rPr lang="es-CL" dirty="0"/>
            </a:br>
            <a:r>
              <a:rPr lang="es-CL" dirty="0"/>
              <a:t>para buscar esta mutación </a:t>
            </a:r>
            <a:br>
              <a:rPr lang="es-CL" dirty="0"/>
            </a:br>
            <a:r>
              <a:rPr lang="es-CL" dirty="0"/>
              <a:t>hipotética?</a:t>
            </a:r>
          </a:p>
          <a:p>
            <a:pPr lvl="2"/>
            <a:r>
              <a:rPr lang="es-CL" dirty="0"/>
              <a:t>¿Tiene sentido secuenciar la </a:t>
            </a:r>
            <a:br>
              <a:rPr lang="es-CL" dirty="0"/>
            </a:br>
            <a:r>
              <a:rPr lang="es-CL" dirty="0"/>
              <a:t>madre? ¿Por qué?</a:t>
            </a:r>
          </a:p>
          <a:p>
            <a:pPr lvl="1"/>
            <a:endParaRPr lang="es-CL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2C48D77-EC1C-405C-A80E-0C8B02622141}"/>
              </a:ext>
            </a:extLst>
          </p:cNvPr>
          <p:cNvSpPr/>
          <p:nvPr/>
        </p:nvSpPr>
        <p:spPr>
          <a:xfrm>
            <a:off x="5779082" y="4037220"/>
            <a:ext cx="635015" cy="601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99D5EFC-0024-48E9-80DC-5AFA2FF96B4C}"/>
              </a:ext>
            </a:extLst>
          </p:cNvPr>
          <p:cNvSpPr/>
          <p:nvPr/>
        </p:nvSpPr>
        <p:spPr>
          <a:xfrm>
            <a:off x="7049111" y="4037220"/>
            <a:ext cx="618305" cy="618327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9D7DD85-687C-4994-946A-C87BF498D5F0}"/>
              </a:ext>
            </a:extLst>
          </p:cNvPr>
          <p:cNvSpPr/>
          <p:nvPr/>
        </p:nvSpPr>
        <p:spPr>
          <a:xfrm>
            <a:off x="5463681" y="5401208"/>
            <a:ext cx="664259" cy="666466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22D660F-B3AE-48CD-85FF-7CC6190D0354}"/>
              </a:ext>
            </a:extLst>
          </p:cNvPr>
          <p:cNvSpPr/>
          <p:nvPr/>
        </p:nvSpPr>
        <p:spPr>
          <a:xfrm>
            <a:off x="6442316" y="5394478"/>
            <a:ext cx="595327" cy="6079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8">
            <a:extLst>
              <a:ext uri="{FF2B5EF4-FFF2-40B4-BE49-F238E27FC236}">
                <a16:creationId xmlns:a16="http://schemas.microsoft.com/office/drawing/2014/main" id="{B229AAF8-537C-4025-A50F-79AC4E54BD58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6414097" y="4338028"/>
            <a:ext cx="635014" cy="8356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10">
            <a:extLst>
              <a:ext uri="{FF2B5EF4-FFF2-40B4-BE49-F238E27FC236}">
                <a16:creationId xmlns:a16="http://schemas.microsoft.com/office/drawing/2014/main" id="{14FB85A0-A6FB-4CD6-9520-401121DCC112}"/>
              </a:ext>
            </a:extLst>
          </p:cNvPr>
          <p:cNvCxnSpPr/>
          <p:nvPr/>
        </p:nvCxnSpPr>
        <p:spPr>
          <a:xfrm>
            <a:off x="6731604" y="4338028"/>
            <a:ext cx="8355" cy="952558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99DF214B-1639-4520-8FA5-2C20DCBB5747}"/>
              </a:ext>
            </a:extLst>
          </p:cNvPr>
          <p:cNvCxnSpPr/>
          <p:nvPr/>
        </p:nvCxnSpPr>
        <p:spPr>
          <a:xfrm flipV="1">
            <a:off x="5795811" y="5275501"/>
            <a:ext cx="1843424" cy="15085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4">
            <a:extLst>
              <a:ext uri="{FF2B5EF4-FFF2-40B4-BE49-F238E27FC236}">
                <a16:creationId xmlns:a16="http://schemas.microsoft.com/office/drawing/2014/main" id="{F0250833-ED27-41AF-BA4B-9D87A9BBE3E2}"/>
              </a:ext>
            </a:extLst>
          </p:cNvPr>
          <p:cNvCxnSpPr>
            <a:endCxn id="6" idx="0"/>
          </p:cNvCxnSpPr>
          <p:nvPr/>
        </p:nvCxnSpPr>
        <p:spPr>
          <a:xfrm>
            <a:off x="5795811" y="5290586"/>
            <a:ext cx="0" cy="110622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7">
            <a:extLst>
              <a:ext uri="{FF2B5EF4-FFF2-40B4-BE49-F238E27FC236}">
                <a16:creationId xmlns:a16="http://schemas.microsoft.com/office/drawing/2014/main" id="{5E3CCAC7-5861-49A9-B0BA-7778A0CF09A0}"/>
              </a:ext>
            </a:extLst>
          </p:cNvPr>
          <p:cNvCxnSpPr>
            <a:cxnSpLocks/>
          </p:cNvCxnSpPr>
          <p:nvPr/>
        </p:nvCxnSpPr>
        <p:spPr>
          <a:xfrm>
            <a:off x="6739980" y="5283857"/>
            <a:ext cx="0" cy="110621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40">
            <a:extLst>
              <a:ext uri="{FF2B5EF4-FFF2-40B4-BE49-F238E27FC236}">
                <a16:creationId xmlns:a16="http://schemas.microsoft.com/office/drawing/2014/main" id="{3DE162DE-1D78-49E2-AA76-F93B2CB92148}"/>
              </a:ext>
            </a:extLst>
          </p:cNvPr>
          <p:cNvSpPr/>
          <p:nvPr/>
        </p:nvSpPr>
        <p:spPr>
          <a:xfrm>
            <a:off x="7341571" y="5392852"/>
            <a:ext cx="595327" cy="60797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41">
            <a:extLst>
              <a:ext uri="{FF2B5EF4-FFF2-40B4-BE49-F238E27FC236}">
                <a16:creationId xmlns:a16="http://schemas.microsoft.com/office/drawing/2014/main" id="{D5195C1F-76DD-4819-9D9E-9CFCC4E48047}"/>
              </a:ext>
            </a:extLst>
          </p:cNvPr>
          <p:cNvCxnSpPr>
            <a:endCxn id="16" idx="0"/>
          </p:cNvCxnSpPr>
          <p:nvPr/>
        </p:nvCxnSpPr>
        <p:spPr>
          <a:xfrm>
            <a:off x="7639235" y="5282231"/>
            <a:ext cx="0" cy="110621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47">
            <a:extLst>
              <a:ext uri="{FF2B5EF4-FFF2-40B4-BE49-F238E27FC236}">
                <a16:creationId xmlns:a16="http://schemas.microsoft.com/office/drawing/2014/main" id="{6EAC8D2E-4846-450D-83F2-45864F67F7D2}"/>
              </a:ext>
            </a:extLst>
          </p:cNvPr>
          <p:cNvCxnSpPr/>
          <p:nvPr/>
        </p:nvCxnSpPr>
        <p:spPr>
          <a:xfrm flipH="1">
            <a:off x="7228771" y="5265519"/>
            <a:ext cx="818834" cy="860644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lecha derecha 36">
            <a:extLst>
              <a:ext uri="{FF2B5EF4-FFF2-40B4-BE49-F238E27FC236}">
                <a16:creationId xmlns:a16="http://schemas.microsoft.com/office/drawing/2014/main" id="{184ACC77-2E46-4E42-975A-16FD6C326231}"/>
              </a:ext>
            </a:extLst>
          </p:cNvPr>
          <p:cNvSpPr/>
          <p:nvPr/>
        </p:nvSpPr>
        <p:spPr>
          <a:xfrm rot="3338905">
            <a:off x="5317515" y="5278659"/>
            <a:ext cx="292441" cy="259029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echa derecha 37">
            <a:extLst>
              <a:ext uri="{FF2B5EF4-FFF2-40B4-BE49-F238E27FC236}">
                <a16:creationId xmlns:a16="http://schemas.microsoft.com/office/drawing/2014/main" id="{1E85EFF2-3244-4DDE-AFEC-1D7D56F8CA10}"/>
              </a:ext>
            </a:extLst>
          </p:cNvPr>
          <p:cNvSpPr/>
          <p:nvPr/>
        </p:nvSpPr>
        <p:spPr>
          <a:xfrm rot="3338905">
            <a:off x="5598745" y="3836343"/>
            <a:ext cx="292441" cy="259029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 derecha 38">
            <a:extLst>
              <a:ext uri="{FF2B5EF4-FFF2-40B4-BE49-F238E27FC236}">
                <a16:creationId xmlns:a16="http://schemas.microsoft.com/office/drawing/2014/main" id="{E11182B4-92C6-426A-8225-BD01332035AF}"/>
              </a:ext>
            </a:extLst>
          </p:cNvPr>
          <p:cNvSpPr/>
          <p:nvPr/>
        </p:nvSpPr>
        <p:spPr>
          <a:xfrm rot="3338905">
            <a:off x="6974945" y="3815924"/>
            <a:ext cx="292441" cy="259029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86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UN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isa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AB" id="{1A1C0891-7AC8-4A28-A5B5-BF277B8010C4}" vid="{5C322A45-30BD-4A5E-A7CC-F815D56EC48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UNAB</Template>
  <TotalTime>11025</TotalTime>
  <Words>4598</Words>
  <Application>Microsoft Office PowerPoint</Application>
  <PresentationFormat>On-screen Show (4:3)</PresentationFormat>
  <Paragraphs>762</Paragraphs>
  <Slides>67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Bahnschrift SemiBold</vt:lpstr>
      <vt:lpstr>Bookman Old Style</vt:lpstr>
      <vt:lpstr>Calibri</vt:lpstr>
      <vt:lpstr>News Gothic MT</vt:lpstr>
      <vt:lpstr>Wingdings</vt:lpstr>
      <vt:lpstr>Wingdings 2</vt:lpstr>
      <vt:lpstr>UNAB</vt:lpstr>
      <vt:lpstr>Document</vt:lpstr>
      <vt:lpstr>INB405: Taller ‘Omics’</vt:lpstr>
      <vt:lpstr>A Propósito del Profesor </vt:lpstr>
      <vt:lpstr>Genómica Humana: Descubrimiento de Variantes</vt:lpstr>
      <vt:lpstr>Un Escenario Simple</vt:lpstr>
      <vt:lpstr>Enfermedades Mendelianas</vt:lpstr>
      <vt:lpstr>Autosómico</vt:lpstr>
      <vt:lpstr>Dominante Transmitido por el X</vt:lpstr>
      <vt:lpstr>Recesivo Transmitido por el X</vt:lpstr>
      <vt:lpstr>Un Escenario Simple</vt:lpstr>
      <vt:lpstr>Genoma o Exoma</vt:lpstr>
      <vt:lpstr>Genoma o Exoma</vt:lpstr>
      <vt:lpstr>De Secuenciación a Anotación y Filtración</vt:lpstr>
      <vt:lpstr>Contexto Historico:  El ‘Human Genome Project’</vt:lpstr>
      <vt:lpstr>Genómica Ahora</vt:lpstr>
      <vt:lpstr>Errores en determinación de base</vt:lpstr>
      <vt:lpstr>Phred (para bases)</vt:lpstr>
      <vt:lpstr>Índice Phred &lt;=&gt; Probabilidad</vt:lpstr>
      <vt:lpstr>De Secuenciación a Filtración</vt:lpstr>
      <vt:lpstr>Control de Calidad</vt:lpstr>
      <vt:lpstr>Métricas del Control de Calidad</vt:lpstr>
      <vt:lpstr>Ejemplo: Calidad Por Posición de Base</vt:lpstr>
      <vt:lpstr>Ejemplo: Distribución del contenido GC</vt:lpstr>
      <vt:lpstr>Resumen del Control de Calidad</vt:lpstr>
      <vt:lpstr>De Secuenciación a Filtración</vt:lpstr>
      <vt:lpstr>Ensamblar Secuencias</vt:lpstr>
      <vt:lpstr>Resecuenciación 1/2</vt:lpstr>
      <vt:lpstr>Resecuenciación 2/2</vt:lpstr>
      <vt:lpstr>El Genoma Humano de Referencia</vt:lpstr>
      <vt:lpstr>Desafíos del Alineamiento</vt:lpstr>
      <vt:lpstr>Desafíos del Alineamiento</vt:lpstr>
      <vt:lpstr>Tipos de disparidades</vt:lpstr>
      <vt:lpstr>¿Como hacer el alineamiento?</vt:lpstr>
      <vt:lpstr>Heurísticas</vt:lpstr>
      <vt:lpstr>Estructuras Alineamiento</vt:lpstr>
      <vt:lpstr>Rec☺rdatorio: Tabla Hash</vt:lpstr>
      <vt:lpstr>Subconjuntos</vt:lpstr>
      <vt:lpstr>Tabla Hash Para K-mers</vt:lpstr>
      <vt:lpstr>Tabla Hash Para K-mers</vt:lpstr>
      <vt:lpstr>Trie</vt:lpstr>
      <vt:lpstr>Trie (de sufijos)</vt:lpstr>
      <vt:lpstr>Sufijos de una Clave</vt:lpstr>
      <vt:lpstr>Phred (para alineamiento)</vt:lpstr>
      <vt:lpstr>De Secuenciación a Filtración</vt:lpstr>
      <vt:lpstr>Llamado de Variantes</vt:lpstr>
      <vt:lpstr>…y Genotipacíon</vt:lpstr>
      <vt:lpstr>Determinar la Existencia de SNVs</vt:lpstr>
      <vt:lpstr>Llamado de Variante Básico </vt:lpstr>
      <vt:lpstr>Un Llamado de Variantes Básico (Het)</vt:lpstr>
      <vt:lpstr>Un Llamado de Variantes Básico (Hom)</vt:lpstr>
      <vt:lpstr>Con los Indices Phred</vt:lpstr>
      <vt:lpstr>Probabilidad en el Llamado de Variantes</vt:lpstr>
      <vt:lpstr>De Secuenciación a Filtración</vt:lpstr>
      <vt:lpstr>¿Como identificar nuestra variante de interés?</vt:lpstr>
      <vt:lpstr>Pistas para filtración</vt:lpstr>
      <vt:lpstr>Filtración y Anotación </vt:lpstr>
      <vt:lpstr>Filtración Durante Llamado</vt:lpstr>
      <vt:lpstr>Anotación: Variantes Conocidas</vt:lpstr>
      <vt:lpstr>Otros Bases De Datos de Variantes Conocidas</vt:lpstr>
      <vt:lpstr>Anotación Basados por los Genes</vt:lpstr>
      <vt:lpstr>Anotaciones Basados en Filtración</vt:lpstr>
      <vt:lpstr>Predictores Funcional</vt:lpstr>
      <vt:lpstr>wAnnovar</vt:lpstr>
      <vt:lpstr>¿Que Sigue?</vt:lpstr>
      <vt:lpstr>De Secuenciación a Filtración</vt:lpstr>
      <vt:lpstr>Validación con El Método Sanger </vt:lpstr>
      <vt:lpstr>Ejemplo de Validación</vt:lpstr>
      <vt:lpstr>Mas allá del Trabajo In Silico</vt:lpstr>
    </vt:vector>
  </TitlesOfParts>
  <Company>UNAB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Variant discovery and genotyping</dc:title>
  <dc:creator>Bioinformatica</dc:creator>
  <cp:lastModifiedBy>Matthieu Miossec</cp:lastModifiedBy>
  <cp:revision>573</cp:revision>
  <dcterms:created xsi:type="dcterms:W3CDTF">2017-03-06T13:16:59Z</dcterms:created>
  <dcterms:modified xsi:type="dcterms:W3CDTF">2018-05-10T20:41:56Z</dcterms:modified>
</cp:coreProperties>
</file>